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8" r:id="rId3"/>
    <p:sldId id="259" r:id="rId4"/>
    <p:sldId id="261" r:id="rId5"/>
    <p:sldId id="260" r:id="rId6"/>
    <p:sldId id="262" r:id="rId7"/>
    <p:sldId id="263" r:id="rId8"/>
    <p:sldId id="264" r:id="rId9"/>
    <p:sldId id="265" r:id="rId10"/>
    <p:sldId id="266" r:id="rId11"/>
    <p:sldId id="267" r:id="rId12"/>
    <p:sldId id="272" r:id="rId13"/>
    <p:sldId id="268" r:id="rId14"/>
    <p:sldId id="269" r:id="rId15"/>
    <p:sldId id="270" r:id="rId16"/>
    <p:sldId id="271" r:id="rId17"/>
    <p:sldId id="273" r:id="rId18"/>
    <p:sldId id="275" r:id="rId19"/>
    <p:sldId id="274" r:id="rId20"/>
    <p:sldId id="276" r:id="rId21"/>
    <p:sldId id="277" r:id="rId22"/>
    <p:sldId id="279"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SN"/>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SN"/>
          </a:p>
        </p:txBody>
      </p:sp>
      <p:sp>
        <p:nvSpPr>
          <p:cNvPr id="4" name="Espace réservé de la date 3"/>
          <p:cNvSpPr>
            <a:spLocks noGrp="1"/>
          </p:cNvSpPr>
          <p:nvPr>
            <p:ph type="dt" sz="half" idx="10"/>
          </p:nvPr>
        </p:nvSpPr>
        <p:spPr/>
        <p:txBody>
          <a:bodyPr/>
          <a:lstStyle/>
          <a:p>
            <a:fld id="{F1A540F2-24B9-4A72-937F-DFC960FF491C}" type="datetimeFigureOut">
              <a:rPr lang="fr-SN" smtClean="0"/>
              <a:t>27/07/2025</a:t>
            </a:fld>
            <a:endParaRPr lang="fr-SN"/>
          </a:p>
        </p:txBody>
      </p:sp>
      <p:sp>
        <p:nvSpPr>
          <p:cNvPr id="5" name="Espace réservé du pied de page 4"/>
          <p:cNvSpPr>
            <a:spLocks noGrp="1"/>
          </p:cNvSpPr>
          <p:nvPr>
            <p:ph type="ftr" sz="quarter" idx="11"/>
          </p:nvPr>
        </p:nvSpPr>
        <p:spPr/>
        <p:txBody>
          <a:bodyPr/>
          <a:lstStyle/>
          <a:p>
            <a:endParaRPr lang="fr-SN"/>
          </a:p>
        </p:txBody>
      </p:sp>
      <p:sp>
        <p:nvSpPr>
          <p:cNvPr id="6" name="Espace réservé du numéro de diapositive 5"/>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2185525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SN"/>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4" name="Espace réservé de la date 3"/>
          <p:cNvSpPr>
            <a:spLocks noGrp="1"/>
          </p:cNvSpPr>
          <p:nvPr>
            <p:ph type="dt" sz="half" idx="10"/>
          </p:nvPr>
        </p:nvSpPr>
        <p:spPr/>
        <p:txBody>
          <a:bodyPr/>
          <a:lstStyle/>
          <a:p>
            <a:fld id="{F1A540F2-24B9-4A72-937F-DFC960FF491C}" type="datetimeFigureOut">
              <a:rPr lang="fr-SN" smtClean="0"/>
              <a:t>27/07/2025</a:t>
            </a:fld>
            <a:endParaRPr lang="fr-SN"/>
          </a:p>
        </p:txBody>
      </p:sp>
      <p:sp>
        <p:nvSpPr>
          <p:cNvPr id="5" name="Espace réservé du pied de page 4"/>
          <p:cNvSpPr>
            <a:spLocks noGrp="1"/>
          </p:cNvSpPr>
          <p:nvPr>
            <p:ph type="ftr" sz="quarter" idx="11"/>
          </p:nvPr>
        </p:nvSpPr>
        <p:spPr/>
        <p:txBody>
          <a:bodyPr/>
          <a:lstStyle/>
          <a:p>
            <a:endParaRPr lang="fr-SN"/>
          </a:p>
        </p:txBody>
      </p:sp>
      <p:sp>
        <p:nvSpPr>
          <p:cNvPr id="6" name="Espace réservé du numéro de diapositive 5"/>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6381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SN"/>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F1A540F2-24B9-4A72-937F-DFC960FF491C}" type="datetimeFigureOut">
              <a:rPr lang="fr-SN" smtClean="0"/>
              <a:t>27/07/2025</a:t>
            </a:fld>
            <a:endParaRPr lang="fr-SN"/>
          </a:p>
        </p:txBody>
      </p:sp>
      <p:sp>
        <p:nvSpPr>
          <p:cNvPr id="5" name="Espace réservé du pied de page 4"/>
          <p:cNvSpPr>
            <a:spLocks noGrp="1"/>
          </p:cNvSpPr>
          <p:nvPr>
            <p:ph type="ftr" sz="quarter" idx="11"/>
          </p:nvPr>
        </p:nvSpPr>
        <p:spPr/>
        <p:txBody>
          <a:bodyPr/>
          <a:lstStyle/>
          <a:p>
            <a:endParaRPr lang="fr-SN"/>
          </a:p>
        </p:txBody>
      </p:sp>
      <p:sp>
        <p:nvSpPr>
          <p:cNvPr id="6" name="Espace réservé du numéro de diapositive 5"/>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10745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SN"/>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5" name="Espace réservé de la date 4"/>
          <p:cNvSpPr>
            <a:spLocks noGrp="1"/>
          </p:cNvSpPr>
          <p:nvPr>
            <p:ph type="dt" sz="half" idx="10"/>
          </p:nvPr>
        </p:nvSpPr>
        <p:spPr/>
        <p:txBody>
          <a:bodyPr/>
          <a:lstStyle/>
          <a:p>
            <a:fld id="{F1A540F2-24B9-4A72-937F-DFC960FF491C}" type="datetimeFigureOut">
              <a:rPr lang="fr-SN" smtClean="0"/>
              <a:t>27/07/2025</a:t>
            </a:fld>
            <a:endParaRPr lang="fr-SN"/>
          </a:p>
        </p:txBody>
      </p:sp>
      <p:sp>
        <p:nvSpPr>
          <p:cNvPr id="6" name="Espace réservé du pied de page 5"/>
          <p:cNvSpPr>
            <a:spLocks noGrp="1"/>
          </p:cNvSpPr>
          <p:nvPr>
            <p:ph type="ftr" sz="quarter" idx="11"/>
          </p:nvPr>
        </p:nvSpPr>
        <p:spPr/>
        <p:txBody>
          <a:bodyPr/>
          <a:lstStyle/>
          <a:p>
            <a:endParaRPr lang="fr-SN"/>
          </a:p>
        </p:txBody>
      </p:sp>
      <p:sp>
        <p:nvSpPr>
          <p:cNvPr id="7" name="Espace réservé du numéro de diapositive 6"/>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509769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SN"/>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7" name="Espace réservé de la date 6"/>
          <p:cNvSpPr>
            <a:spLocks noGrp="1"/>
          </p:cNvSpPr>
          <p:nvPr>
            <p:ph type="dt" sz="half" idx="10"/>
          </p:nvPr>
        </p:nvSpPr>
        <p:spPr/>
        <p:txBody>
          <a:bodyPr/>
          <a:lstStyle/>
          <a:p>
            <a:fld id="{F1A540F2-24B9-4A72-937F-DFC960FF491C}" type="datetimeFigureOut">
              <a:rPr lang="fr-SN" smtClean="0"/>
              <a:t>27/07/2025</a:t>
            </a:fld>
            <a:endParaRPr lang="fr-SN"/>
          </a:p>
        </p:txBody>
      </p:sp>
      <p:sp>
        <p:nvSpPr>
          <p:cNvPr id="8" name="Espace réservé du pied de page 7"/>
          <p:cNvSpPr>
            <a:spLocks noGrp="1"/>
          </p:cNvSpPr>
          <p:nvPr>
            <p:ph type="ftr" sz="quarter" idx="11"/>
          </p:nvPr>
        </p:nvSpPr>
        <p:spPr/>
        <p:txBody>
          <a:bodyPr/>
          <a:lstStyle/>
          <a:p>
            <a:endParaRPr lang="fr-SN"/>
          </a:p>
        </p:txBody>
      </p:sp>
      <p:sp>
        <p:nvSpPr>
          <p:cNvPr id="9" name="Espace réservé du numéro de diapositive 8"/>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2979938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SN"/>
          </a:p>
        </p:txBody>
      </p:sp>
      <p:sp>
        <p:nvSpPr>
          <p:cNvPr id="3" name="Espace réservé de la date 2"/>
          <p:cNvSpPr>
            <a:spLocks noGrp="1"/>
          </p:cNvSpPr>
          <p:nvPr>
            <p:ph type="dt" sz="half" idx="10"/>
          </p:nvPr>
        </p:nvSpPr>
        <p:spPr/>
        <p:txBody>
          <a:bodyPr/>
          <a:lstStyle/>
          <a:p>
            <a:fld id="{F1A540F2-24B9-4A72-937F-DFC960FF491C}" type="datetimeFigureOut">
              <a:rPr lang="fr-SN" smtClean="0"/>
              <a:t>27/07/2025</a:t>
            </a:fld>
            <a:endParaRPr lang="fr-SN"/>
          </a:p>
        </p:txBody>
      </p:sp>
      <p:sp>
        <p:nvSpPr>
          <p:cNvPr id="4" name="Espace réservé du pied de page 3"/>
          <p:cNvSpPr>
            <a:spLocks noGrp="1"/>
          </p:cNvSpPr>
          <p:nvPr>
            <p:ph type="ftr" sz="quarter" idx="11"/>
          </p:nvPr>
        </p:nvSpPr>
        <p:spPr/>
        <p:txBody>
          <a:bodyPr/>
          <a:lstStyle/>
          <a:p>
            <a:endParaRPr lang="fr-SN"/>
          </a:p>
        </p:txBody>
      </p:sp>
      <p:sp>
        <p:nvSpPr>
          <p:cNvPr id="5" name="Espace réservé du numéro de diapositive 4"/>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224095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1A540F2-24B9-4A72-937F-DFC960FF491C}" type="datetimeFigureOut">
              <a:rPr lang="fr-SN" smtClean="0"/>
              <a:t>27/07/2025</a:t>
            </a:fld>
            <a:endParaRPr lang="fr-SN"/>
          </a:p>
        </p:txBody>
      </p:sp>
      <p:sp>
        <p:nvSpPr>
          <p:cNvPr id="3" name="Espace réservé du pied de page 2"/>
          <p:cNvSpPr>
            <a:spLocks noGrp="1"/>
          </p:cNvSpPr>
          <p:nvPr>
            <p:ph type="ftr" sz="quarter" idx="11"/>
          </p:nvPr>
        </p:nvSpPr>
        <p:spPr/>
        <p:txBody>
          <a:bodyPr/>
          <a:lstStyle/>
          <a:p>
            <a:endParaRPr lang="fr-SN"/>
          </a:p>
        </p:txBody>
      </p:sp>
      <p:sp>
        <p:nvSpPr>
          <p:cNvPr id="4" name="Espace réservé du numéro de diapositive 3"/>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52189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SN"/>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F1A540F2-24B9-4A72-937F-DFC960FF491C}" type="datetimeFigureOut">
              <a:rPr lang="fr-SN" smtClean="0"/>
              <a:t>27/07/2025</a:t>
            </a:fld>
            <a:endParaRPr lang="fr-SN"/>
          </a:p>
        </p:txBody>
      </p:sp>
      <p:sp>
        <p:nvSpPr>
          <p:cNvPr id="6" name="Espace réservé du pied de page 5"/>
          <p:cNvSpPr>
            <a:spLocks noGrp="1"/>
          </p:cNvSpPr>
          <p:nvPr>
            <p:ph type="ftr" sz="quarter" idx="11"/>
          </p:nvPr>
        </p:nvSpPr>
        <p:spPr/>
        <p:txBody>
          <a:bodyPr/>
          <a:lstStyle/>
          <a:p>
            <a:endParaRPr lang="fr-SN"/>
          </a:p>
        </p:txBody>
      </p:sp>
      <p:sp>
        <p:nvSpPr>
          <p:cNvPr id="7" name="Espace réservé du numéro de diapositive 6"/>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2122792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SN"/>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SN"/>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F1A540F2-24B9-4A72-937F-DFC960FF491C}" type="datetimeFigureOut">
              <a:rPr lang="fr-SN" smtClean="0"/>
              <a:t>27/07/2025</a:t>
            </a:fld>
            <a:endParaRPr lang="fr-SN"/>
          </a:p>
        </p:txBody>
      </p:sp>
      <p:sp>
        <p:nvSpPr>
          <p:cNvPr id="6" name="Espace réservé du pied de page 5"/>
          <p:cNvSpPr>
            <a:spLocks noGrp="1"/>
          </p:cNvSpPr>
          <p:nvPr>
            <p:ph type="ftr" sz="quarter" idx="11"/>
          </p:nvPr>
        </p:nvSpPr>
        <p:spPr/>
        <p:txBody>
          <a:bodyPr/>
          <a:lstStyle/>
          <a:p>
            <a:endParaRPr lang="fr-SN"/>
          </a:p>
        </p:txBody>
      </p:sp>
      <p:sp>
        <p:nvSpPr>
          <p:cNvPr id="7" name="Espace réservé du numéro de diapositive 6"/>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386252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SN"/>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4" name="Espace réservé de la date 3"/>
          <p:cNvSpPr>
            <a:spLocks noGrp="1"/>
          </p:cNvSpPr>
          <p:nvPr>
            <p:ph type="dt" sz="half" idx="10"/>
          </p:nvPr>
        </p:nvSpPr>
        <p:spPr/>
        <p:txBody>
          <a:bodyPr/>
          <a:lstStyle/>
          <a:p>
            <a:fld id="{F1A540F2-24B9-4A72-937F-DFC960FF491C}" type="datetimeFigureOut">
              <a:rPr lang="fr-SN" smtClean="0"/>
              <a:t>27/07/2025</a:t>
            </a:fld>
            <a:endParaRPr lang="fr-SN"/>
          </a:p>
        </p:txBody>
      </p:sp>
      <p:sp>
        <p:nvSpPr>
          <p:cNvPr id="5" name="Espace réservé du pied de page 4"/>
          <p:cNvSpPr>
            <a:spLocks noGrp="1"/>
          </p:cNvSpPr>
          <p:nvPr>
            <p:ph type="ftr" sz="quarter" idx="11"/>
          </p:nvPr>
        </p:nvSpPr>
        <p:spPr/>
        <p:txBody>
          <a:bodyPr/>
          <a:lstStyle/>
          <a:p>
            <a:endParaRPr lang="fr-SN"/>
          </a:p>
        </p:txBody>
      </p:sp>
      <p:sp>
        <p:nvSpPr>
          <p:cNvPr id="6" name="Espace réservé du numéro de diapositive 5"/>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326180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SN"/>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4" name="Espace réservé de la date 3"/>
          <p:cNvSpPr>
            <a:spLocks noGrp="1"/>
          </p:cNvSpPr>
          <p:nvPr>
            <p:ph type="dt" sz="half" idx="10"/>
          </p:nvPr>
        </p:nvSpPr>
        <p:spPr/>
        <p:txBody>
          <a:bodyPr/>
          <a:lstStyle/>
          <a:p>
            <a:fld id="{F1A540F2-24B9-4A72-937F-DFC960FF491C}" type="datetimeFigureOut">
              <a:rPr lang="fr-SN" smtClean="0"/>
              <a:t>27/07/2025</a:t>
            </a:fld>
            <a:endParaRPr lang="fr-SN"/>
          </a:p>
        </p:txBody>
      </p:sp>
      <p:sp>
        <p:nvSpPr>
          <p:cNvPr id="5" name="Espace réservé du pied de page 4"/>
          <p:cNvSpPr>
            <a:spLocks noGrp="1"/>
          </p:cNvSpPr>
          <p:nvPr>
            <p:ph type="ftr" sz="quarter" idx="11"/>
          </p:nvPr>
        </p:nvSpPr>
        <p:spPr/>
        <p:txBody>
          <a:bodyPr/>
          <a:lstStyle/>
          <a:p>
            <a:endParaRPr lang="fr-SN"/>
          </a:p>
        </p:txBody>
      </p:sp>
      <p:sp>
        <p:nvSpPr>
          <p:cNvPr id="6" name="Espace réservé du numéro de diapositive 5"/>
          <p:cNvSpPr>
            <a:spLocks noGrp="1"/>
          </p:cNvSpPr>
          <p:nvPr>
            <p:ph type="sldNum" sz="quarter" idx="12"/>
          </p:nvPr>
        </p:nvSpPr>
        <p:spPr/>
        <p:txBody>
          <a:bodyPr/>
          <a:lstStyle/>
          <a:p>
            <a:fld id="{F2A64B3D-1F1E-4B34-8357-CBA58A8BBF26}" type="slidenum">
              <a:rPr lang="fr-SN" smtClean="0"/>
              <a:t>‹N°›</a:t>
            </a:fld>
            <a:endParaRPr lang="fr-SN"/>
          </a:p>
        </p:txBody>
      </p:sp>
    </p:spTree>
    <p:extLst>
      <p:ext uri="{BB962C8B-B14F-4D97-AF65-F5344CB8AC3E}">
        <p14:creationId xmlns:p14="http://schemas.microsoft.com/office/powerpoint/2010/main" val="3852706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SN"/>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SN"/>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A540F2-24B9-4A72-937F-DFC960FF491C}" type="datetimeFigureOut">
              <a:rPr lang="fr-SN" smtClean="0"/>
              <a:t>27/07/2025</a:t>
            </a:fld>
            <a:endParaRPr lang="fr-SN"/>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SN"/>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A64B3D-1F1E-4B34-8357-CBA58A8BBF26}" type="slidenum">
              <a:rPr lang="fr-SN" smtClean="0"/>
              <a:t>‹N°›</a:t>
            </a:fld>
            <a:endParaRPr lang="fr-SN"/>
          </a:p>
        </p:txBody>
      </p:sp>
    </p:spTree>
    <p:extLst>
      <p:ext uri="{BB962C8B-B14F-4D97-AF65-F5344CB8AC3E}">
        <p14:creationId xmlns:p14="http://schemas.microsoft.com/office/powerpoint/2010/main" val="2014396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solidFill>
                  <a:schemeClr val="accent1"/>
                </a:solidFill>
              </a:rPr>
              <a:t>: « 15 ANS DE RECONNAISSANCE DES DROITS HUMAINS À L’EAU ET A À L’ASSAINISSEMENT : QUEL IMPACT EN AFRIQUE DE L’OUEST ET DU CENTRE ? »</a:t>
            </a:r>
            <a:endParaRPr lang="fr-SN" sz="2800" dirty="0">
              <a:solidFill>
                <a:schemeClr val="accent1"/>
              </a:solidFill>
            </a:endParaRPr>
          </a:p>
        </p:txBody>
      </p:sp>
      <p:pic>
        <p:nvPicPr>
          <p:cNvPr id="1026" name="Picture 2" descr="https://coalition-eau.org/wp-content/uploads/2025/06/AAFEA.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2413499"/>
            <a:ext cx="2690949" cy="193207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a:blip r:embed="rId3"/>
          <a:stretch>
            <a:fillRect/>
          </a:stretch>
        </p:blipFill>
        <p:spPr>
          <a:xfrm>
            <a:off x="2690949" y="2734321"/>
            <a:ext cx="1785256" cy="1290434"/>
          </a:xfrm>
          <a:prstGeom prst="rect">
            <a:avLst/>
          </a:prstGeom>
        </p:spPr>
      </p:pic>
      <p:pic>
        <p:nvPicPr>
          <p:cNvPr id="6" name="Image 5"/>
          <p:cNvPicPr>
            <a:picLocks noChangeAspect="1"/>
          </p:cNvPicPr>
          <p:nvPr/>
        </p:nvPicPr>
        <p:blipFill>
          <a:blip r:embed="rId4"/>
          <a:stretch>
            <a:fillRect/>
          </a:stretch>
        </p:blipFill>
        <p:spPr>
          <a:xfrm>
            <a:off x="6661284" y="2711999"/>
            <a:ext cx="1838325" cy="1335078"/>
          </a:xfrm>
          <a:prstGeom prst="rect">
            <a:avLst/>
          </a:prstGeom>
        </p:spPr>
      </p:pic>
      <p:pic>
        <p:nvPicPr>
          <p:cNvPr id="9" name="Image 8"/>
          <p:cNvPicPr>
            <a:picLocks noChangeAspect="1"/>
          </p:cNvPicPr>
          <p:nvPr/>
        </p:nvPicPr>
        <p:blipFill>
          <a:blip r:embed="rId5"/>
          <a:stretch>
            <a:fillRect/>
          </a:stretch>
        </p:blipFill>
        <p:spPr>
          <a:xfrm>
            <a:off x="9092242" y="2294233"/>
            <a:ext cx="1659034" cy="1561775"/>
          </a:xfrm>
          <a:prstGeom prst="rect">
            <a:avLst/>
          </a:prstGeom>
        </p:spPr>
      </p:pic>
      <p:pic>
        <p:nvPicPr>
          <p:cNvPr id="3" name="Imag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2770" y="2484408"/>
            <a:ext cx="1911110" cy="1371600"/>
          </a:xfrm>
          <a:prstGeom prst="rect">
            <a:avLst/>
          </a:prstGeom>
        </p:spPr>
      </p:pic>
    </p:spTree>
    <p:extLst>
      <p:ext uri="{BB962C8B-B14F-4D97-AF65-F5344CB8AC3E}">
        <p14:creationId xmlns:p14="http://schemas.microsoft.com/office/powerpoint/2010/main" val="255142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solidFill>
                  <a:schemeClr val="accent1"/>
                </a:solidFill>
              </a:rPr>
              <a:t> </a:t>
            </a:r>
            <a:r>
              <a:rPr lang="fr-FR" sz="2800" dirty="0">
                <a:solidFill>
                  <a:schemeClr val="accent1"/>
                </a:solidFill>
              </a:rPr>
              <a:t>Médias, redevabilité et droit à l’information : le journalisme au service </a:t>
            </a:r>
            <a:r>
              <a:rPr lang="fr-FR" sz="2800" dirty="0" smtClean="0">
                <a:solidFill>
                  <a:schemeClr val="accent1"/>
                </a:solidFill>
              </a:rPr>
              <a:t>des droits </a:t>
            </a:r>
            <a:r>
              <a:rPr lang="fr-FR" sz="2800" dirty="0">
                <a:solidFill>
                  <a:schemeClr val="accent1"/>
                </a:solidFill>
              </a:rPr>
              <a:t>à l’eau et à </a:t>
            </a:r>
            <a:r>
              <a:rPr lang="fr-FR" sz="2800" dirty="0" smtClean="0">
                <a:solidFill>
                  <a:schemeClr val="accent1"/>
                </a:solidFill>
              </a:rPr>
              <a:t>l’assainissement</a:t>
            </a:r>
            <a:endParaRPr lang="fr-SN" sz="2800" dirty="0">
              <a:solidFill>
                <a:schemeClr val="accent1"/>
              </a:solidFill>
            </a:endParaRPr>
          </a:p>
        </p:txBody>
      </p:sp>
      <p:pic>
        <p:nvPicPr>
          <p:cNvPr id="4" name="Espace réservé du contenu 3"/>
          <p:cNvPicPr>
            <a:picLocks noGrp="1" noChangeAspect="1"/>
          </p:cNvPicPr>
          <p:nvPr>
            <p:ph idx="1"/>
          </p:nvPr>
        </p:nvPicPr>
        <p:blipFill>
          <a:blip r:embed="rId2"/>
          <a:stretch>
            <a:fillRect/>
          </a:stretch>
        </p:blipFill>
        <p:spPr>
          <a:xfrm>
            <a:off x="2070707" y="1825625"/>
            <a:ext cx="8050585" cy="4351338"/>
          </a:xfrm>
          <a:prstGeom prst="rect">
            <a:avLst/>
          </a:prstGeom>
        </p:spPr>
      </p:pic>
    </p:spTree>
    <p:extLst>
      <p:ext uri="{BB962C8B-B14F-4D97-AF65-F5344CB8AC3E}">
        <p14:creationId xmlns:p14="http://schemas.microsoft.com/office/powerpoint/2010/main" val="1690474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Introduction </a:t>
            </a:r>
            <a:endParaRPr lang="fr-SN" dirty="0"/>
          </a:p>
        </p:txBody>
      </p:sp>
      <p:sp>
        <p:nvSpPr>
          <p:cNvPr id="3" name="Espace réservé du contenu 2"/>
          <p:cNvSpPr>
            <a:spLocks noGrp="1"/>
          </p:cNvSpPr>
          <p:nvPr>
            <p:ph idx="1"/>
          </p:nvPr>
        </p:nvSpPr>
        <p:spPr/>
        <p:txBody>
          <a:bodyPr>
            <a:normAutofit fontScale="77500" lnSpcReduction="20000"/>
          </a:bodyPr>
          <a:lstStyle/>
          <a:p>
            <a:pPr marL="0" indent="0">
              <a:buNone/>
            </a:pPr>
            <a:r>
              <a:rPr lang="fr-FR" dirty="0" smtClean="0"/>
              <a:t> </a:t>
            </a:r>
          </a:p>
          <a:p>
            <a:pPr marL="0" indent="0">
              <a:buNone/>
            </a:pPr>
            <a:r>
              <a:rPr lang="fr-FR" dirty="0" smtClean="0"/>
              <a:t>L’accès aux services d’eau et d’assainissement reste un défi majeur pour beaucoup de pays de l’Afrique de l’Ouest. Il existe encore une frange de la population laissée pour compte notamment en milieu rural. </a:t>
            </a:r>
          </a:p>
          <a:p>
            <a:pPr marL="0" indent="0">
              <a:buNone/>
            </a:pPr>
            <a:endParaRPr lang="fr-FR" dirty="0" smtClean="0"/>
          </a:p>
          <a:p>
            <a:pPr marL="0" indent="0">
              <a:buNone/>
            </a:pPr>
            <a:r>
              <a:rPr lang="fr-FR" dirty="0" smtClean="0"/>
              <a:t>Qu’il s’agit du Sénégal, du Mali, du Burkina Faso, du Bénin, le taux de défécation à </a:t>
            </a:r>
            <a:r>
              <a:rPr lang="fr-FR" dirty="0" smtClean="0"/>
              <a:t>l’air libre </a:t>
            </a:r>
            <a:r>
              <a:rPr lang="fr-FR" dirty="0" smtClean="0"/>
              <a:t>est encore </a:t>
            </a:r>
            <a:r>
              <a:rPr lang="fr-FR" dirty="0"/>
              <a:t>é</a:t>
            </a:r>
            <a:r>
              <a:rPr lang="fr-FR" dirty="0" smtClean="0"/>
              <a:t>levé. En plus, les besoins spécifique des couches vulnérables ne sont pas encore suffisamment pris en compte y compris pour l’accès à l’eau potable.  </a:t>
            </a:r>
          </a:p>
          <a:p>
            <a:pPr marL="0" indent="0">
              <a:buNone/>
            </a:pPr>
            <a:endParaRPr lang="fr-FR" dirty="0"/>
          </a:p>
          <a:p>
            <a:pPr marL="0" indent="0">
              <a:buNone/>
            </a:pPr>
            <a:r>
              <a:rPr lang="fr-FR" dirty="0" smtClean="0"/>
              <a:t>Ces lacunes s’expliquent par le décalage voire le déphase entre la part du budget consacré à l’assainissement et les besoins</a:t>
            </a:r>
            <a:r>
              <a:rPr lang="fr-FR" dirty="0"/>
              <a:t> </a:t>
            </a:r>
            <a:r>
              <a:rPr lang="fr-FR" dirty="0" smtClean="0"/>
              <a:t>en nette augmentation avec le croît démographique. </a:t>
            </a:r>
          </a:p>
          <a:p>
            <a:pPr marL="0" indent="0">
              <a:buNone/>
            </a:pPr>
            <a:endParaRPr lang="fr-FR" dirty="0"/>
          </a:p>
          <a:p>
            <a:pPr marL="0" indent="0">
              <a:buNone/>
            </a:pPr>
            <a:r>
              <a:rPr lang="fr-FR" dirty="0" smtClean="0"/>
              <a:t> </a:t>
            </a:r>
            <a:endParaRPr lang="fr-SN" dirty="0"/>
          </a:p>
        </p:txBody>
      </p:sp>
    </p:spTree>
    <p:extLst>
      <p:ext uri="{BB962C8B-B14F-4D97-AF65-F5344CB8AC3E}">
        <p14:creationId xmlns:p14="http://schemas.microsoft.com/office/powerpoint/2010/main" val="2563303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 suite </a:t>
            </a:r>
            <a:endParaRPr lang="fr-SN" dirty="0"/>
          </a:p>
        </p:txBody>
      </p:sp>
      <p:sp>
        <p:nvSpPr>
          <p:cNvPr id="3" name="Espace réservé du contenu 2"/>
          <p:cNvSpPr>
            <a:spLocks noGrp="1"/>
          </p:cNvSpPr>
          <p:nvPr>
            <p:ph idx="1"/>
          </p:nvPr>
        </p:nvSpPr>
        <p:spPr/>
        <p:txBody>
          <a:bodyPr>
            <a:normAutofit/>
          </a:bodyPr>
          <a:lstStyle/>
          <a:p>
            <a:pPr algn="just"/>
            <a:r>
              <a:rPr lang="fr-FR" dirty="0" smtClean="0"/>
              <a:t>Les </a:t>
            </a:r>
            <a:r>
              <a:rPr lang="fr-FR" dirty="0"/>
              <a:t>OMD, proclamés par les Nations-Unies en septembre 2000, et complétés en 2002 par le sommet de Johannesburg sur le développement durable, l’engagement est pris dans l’objectif 7c de « réduire de moitié, à l’horizon 2015, le nombre de personnes ne disposant pas d’un accès à un dispositif d’assainissement </a:t>
            </a:r>
            <a:r>
              <a:rPr lang="fr-FR" dirty="0" smtClean="0"/>
              <a:t>» ont permis de franchir des caps.  </a:t>
            </a:r>
          </a:p>
          <a:p>
            <a:pPr algn="just"/>
            <a:r>
              <a:rPr lang="fr-FR" dirty="0" smtClean="0"/>
              <a:t>A titre illustratif, </a:t>
            </a:r>
            <a:r>
              <a:rPr lang="fr-FR" dirty="0" smtClean="0"/>
              <a:t>le 28 Juillet </a:t>
            </a:r>
            <a:r>
              <a:rPr lang="fr-FR" dirty="0"/>
              <a:t>2010 </a:t>
            </a:r>
            <a:r>
              <a:rPr lang="fr-FR" dirty="0" smtClean="0"/>
              <a:t> </a:t>
            </a:r>
            <a:r>
              <a:rPr lang="fr-FR" dirty="0"/>
              <a:t>l’Assemblée des </a:t>
            </a:r>
            <a:r>
              <a:rPr lang="fr-FR" dirty="0" smtClean="0"/>
              <a:t>Nations-Unies a reconnu  </a:t>
            </a:r>
            <a:r>
              <a:rPr lang="fr-FR" dirty="0"/>
              <a:t>l’accès à l’eau potable et à l’assainissement comme un droit fondamental. D’ailleurs, c’est pour cela que l’appel à l’action pour l’assainissement a été lancé par les Nations Unies en 2013.</a:t>
            </a:r>
            <a:endParaRPr lang="fr-SN" dirty="0"/>
          </a:p>
          <a:p>
            <a:pPr algn="just"/>
            <a:endParaRPr lang="fr-SN" dirty="0"/>
          </a:p>
        </p:txBody>
      </p:sp>
    </p:spTree>
    <p:extLst>
      <p:ext uri="{BB962C8B-B14F-4D97-AF65-F5344CB8AC3E}">
        <p14:creationId xmlns:p14="http://schemas.microsoft.com/office/powerpoint/2010/main" val="64380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Introduction suite </a:t>
            </a:r>
            <a:endParaRPr lang="fr-SN" dirty="0"/>
          </a:p>
        </p:txBody>
      </p:sp>
      <p:sp>
        <p:nvSpPr>
          <p:cNvPr id="3" name="Espace réservé du contenu 2"/>
          <p:cNvSpPr>
            <a:spLocks noGrp="1"/>
          </p:cNvSpPr>
          <p:nvPr>
            <p:ph idx="1"/>
          </p:nvPr>
        </p:nvSpPr>
        <p:spPr/>
        <p:txBody>
          <a:bodyPr>
            <a:normAutofit/>
          </a:bodyPr>
          <a:lstStyle/>
          <a:p>
            <a:pPr marL="0" indent="0">
              <a:buNone/>
            </a:pPr>
            <a:endParaRPr lang="fr-FR" dirty="0" smtClean="0"/>
          </a:p>
          <a:p>
            <a:pPr marL="0" indent="0" algn="just">
              <a:buNone/>
            </a:pPr>
            <a:r>
              <a:rPr lang="fr-FR" dirty="0" smtClean="0"/>
              <a:t>Il s’est suivi par la réaffirmation de la volonté politique des Etats avec l’entrée en vigueur des Objectifs de développement durable en 2015. Il ressort aussi des évaluation à mi-parcours que beaucoup de pays en voie de développement n’atteindraient pas les objectifs assignés par le Nouvel Agenda. </a:t>
            </a:r>
          </a:p>
          <a:p>
            <a:pPr marL="0" indent="0" algn="just">
              <a:buNone/>
            </a:pPr>
            <a:r>
              <a:rPr lang="fr-FR" dirty="0" smtClean="0"/>
              <a:t>Aussi presque tous les pays de l’Afrique de l’Ouest sont encore très loin de l’engagement de </a:t>
            </a:r>
            <a:r>
              <a:rPr lang="fr-FR" dirty="0" err="1" smtClean="0"/>
              <a:t>Ngor</a:t>
            </a:r>
            <a:r>
              <a:rPr lang="fr-FR" dirty="0" smtClean="0"/>
              <a:t> (2015).</a:t>
            </a:r>
            <a:endParaRPr lang="fr-FR" dirty="0" smtClean="0"/>
          </a:p>
          <a:p>
            <a:pPr marL="0" indent="0">
              <a:buNone/>
            </a:pPr>
            <a:endParaRPr lang="fr-FR" dirty="0"/>
          </a:p>
          <a:p>
            <a:pPr marL="0" indent="0">
              <a:buNone/>
            </a:pPr>
            <a:endParaRPr lang="fr-SN" dirty="0"/>
          </a:p>
        </p:txBody>
      </p:sp>
    </p:spTree>
    <p:extLst>
      <p:ext uri="{BB962C8B-B14F-4D97-AF65-F5344CB8AC3E}">
        <p14:creationId xmlns:p14="http://schemas.microsoft.com/office/powerpoint/2010/main" val="765824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Introduction suite </a:t>
            </a:r>
            <a:endParaRPr lang="fr-SN" dirty="0"/>
          </a:p>
        </p:txBody>
      </p:sp>
      <p:sp>
        <p:nvSpPr>
          <p:cNvPr id="3" name="Espace réservé du contenu 2"/>
          <p:cNvSpPr>
            <a:spLocks noGrp="1"/>
          </p:cNvSpPr>
          <p:nvPr>
            <p:ph idx="1"/>
          </p:nvPr>
        </p:nvSpPr>
        <p:spPr/>
        <p:txBody>
          <a:bodyPr/>
          <a:lstStyle/>
          <a:p>
            <a:pPr marL="0" indent="0">
              <a:buNone/>
            </a:pPr>
            <a:endParaRPr lang="fr-FR" dirty="0" smtClean="0"/>
          </a:p>
          <a:p>
            <a:pPr marL="0" indent="0">
              <a:buNone/>
            </a:pPr>
            <a:r>
              <a:rPr lang="fr-FR" dirty="0" smtClean="0"/>
              <a:t>Dans cet univers de défis, avec la rareté des ressources financières et l’exigence d’équité, les médias ont un rôle central à jouer pour aider les pays à aller vers la réalisation des objectifs ou tout au moins prendre davantage les besoins d’accès à l’eau potable et aux services d’assainissement pour les couches vulnérables. </a:t>
            </a:r>
            <a:endParaRPr lang="fr-SN" dirty="0"/>
          </a:p>
        </p:txBody>
      </p:sp>
    </p:spTree>
    <p:extLst>
      <p:ext uri="{BB962C8B-B14F-4D97-AF65-F5344CB8AC3E}">
        <p14:creationId xmlns:p14="http://schemas.microsoft.com/office/powerpoint/2010/main" val="4120089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 Eclairages conceptuels</a:t>
            </a:r>
            <a:endParaRPr lang="fr-SN" dirty="0"/>
          </a:p>
        </p:txBody>
      </p:sp>
      <p:sp>
        <p:nvSpPr>
          <p:cNvPr id="3" name="Espace réservé du contenu 2"/>
          <p:cNvSpPr>
            <a:spLocks noGrp="1"/>
          </p:cNvSpPr>
          <p:nvPr>
            <p:ph idx="1"/>
          </p:nvPr>
        </p:nvSpPr>
        <p:spPr/>
        <p:txBody>
          <a:bodyPr/>
          <a:lstStyle/>
          <a:p>
            <a:endParaRPr lang="fr-FR" dirty="0" smtClean="0"/>
          </a:p>
          <a:p>
            <a:endParaRPr lang="fr-FR" dirty="0"/>
          </a:p>
          <a:p>
            <a:endParaRPr lang="fr-FR" dirty="0" smtClean="0"/>
          </a:p>
          <a:p>
            <a:endParaRPr lang="fr-FR" dirty="0"/>
          </a:p>
          <a:p>
            <a:r>
              <a:rPr lang="fr-FR" sz="4000" dirty="0" smtClean="0"/>
              <a:t>La redevabilité, c’est quoi</a:t>
            </a:r>
            <a:r>
              <a:rPr lang="fr-FR" sz="4000" dirty="0"/>
              <a:t>? : </a:t>
            </a:r>
            <a:r>
              <a:rPr lang="fr-FR" sz="4000" dirty="0" smtClean="0"/>
              <a:t>l’obligation </a:t>
            </a:r>
            <a:r>
              <a:rPr lang="fr-FR" sz="4000" dirty="0"/>
              <a:t>pour les décideurs de rendre compte de leurs actions </a:t>
            </a:r>
            <a:endParaRPr lang="fr-SN" sz="4000" dirty="0"/>
          </a:p>
        </p:txBody>
      </p:sp>
    </p:spTree>
    <p:extLst>
      <p:ext uri="{BB962C8B-B14F-4D97-AF65-F5344CB8AC3E}">
        <p14:creationId xmlns:p14="http://schemas.microsoft.com/office/powerpoint/2010/main" val="3996860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  Eclairages conceptuels </a:t>
            </a:r>
            <a:endParaRPr lang="fr-SN" b="1" dirty="0"/>
          </a:p>
        </p:txBody>
      </p:sp>
      <p:sp>
        <p:nvSpPr>
          <p:cNvPr id="3" name="Espace réservé du contenu 2"/>
          <p:cNvSpPr>
            <a:spLocks noGrp="1"/>
          </p:cNvSpPr>
          <p:nvPr>
            <p:ph sz="half" idx="1"/>
          </p:nvPr>
        </p:nvSpPr>
        <p:spPr/>
        <p:txBody>
          <a:bodyPr>
            <a:normAutofit fontScale="85000" lnSpcReduction="10000"/>
          </a:bodyPr>
          <a:lstStyle/>
          <a:p>
            <a:pPr marL="0" indent="0">
              <a:buNone/>
            </a:pPr>
            <a:endParaRPr lang="fr-FR" dirty="0" smtClean="0"/>
          </a:p>
          <a:p>
            <a:pPr marL="0" indent="0">
              <a:buNone/>
            </a:pPr>
            <a:endParaRPr lang="fr-FR" dirty="0"/>
          </a:p>
          <a:p>
            <a:pPr marL="0" indent="0" algn="just">
              <a:buNone/>
            </a:pPr>
            <a:r>
              <a:rPr lang="fr-FR" dirty="0" smtClean="0"/>
              <a:t>La redevabilité </a:t>
            </a:r>
            <a:r>
              <a:rPr lang="fr-FR" dirty="0" smtClean="0"/>
              <a:t>envers les populations affectées est une démarche d’inclusion qui vise à encourager la participation et à permettre aux gens d’exprimer leurs besoins, de se faire entendre et de prendre part aux décisions qui les concernent, l’objectif étant qu’elles se sentent capables de défendre les droits des enfants et ceux de leur communauté</a:t>
            </a:r>
            <a:r>
              <a:rPr lang="fr-FR" dirty="0" smtClean="0"/>
              <a:t>.(</a:t>
            </a:r>
            <a:r>
              <a:rPr lang="fr-FR" dirty="0" err="1" smtClean="0"/>
              <a:t>Henrierre</a:t>
            </a:r>
            <a:r>
              <a:rPr lang="fr-FR" dirty="0"/>
              <a:t> </a:t>
            </a:r>
            <a:r>
              <a:rPr lang="fr-FR" dirty="0" smtClean="0"/>
              <a:t>Fore</a:t>
            </a:r>
            <a:r>
              <a:rPr lang="fr-FR" dirty="0" smtClean="0"/>
              <a:t>, Directrice Générale de </a:t>
            </a:r>
            <a:r>
              <a:rPr lang="fr-FR" dirty="0" smtClean="0"/>
              <a:t>l’Unicef 2018-2022).</a:t>
            </a:r>
            <a:endParaRPr lang="fr-SN" dirty="0"/>
          </a:p>
        </p:txBody>
      </p:sp>
      <p:pic>
        <p:nvPicPr>
          <p:cNvPr id="5" name="Espace réservé du contenu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1825626"/>
            <a:ext cx="5181600" cy="4116238"/>
          </a:xfrm>
        </p:spPr>
      </p:pic>
    </p:spTree>
    <p:extLst>
      <p:ext uri="{BB962C8B-B14F-4D97-AF65-F5344CB8AC3E}">
        <p14:creationId xmlns:p14="http://schemas.microsoft.com/office/powerpoint/2010/main" val="2278776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 Eclairages conceptuels</a:t>
            </a:r>
            <a:endParaRPr lang="fr-SN" dirty="0"/>
          </a:p>
        </p:txBody>
      </p:sp>
      <p:sp>
        <p:nvSpPr>
          <p:cNvPr id="3" name="Espace réservé du contenu 2"/>
          <p:cNvSpPr>
            <a:spLocks noGrp="1"/>
          </p:cNvSpPr>
          <p:nvPr>
            <p:ph sz="half" idx="1"/>
          </p:nvPr>
        </p:nvSpPr>
        <p:spPr>
          <a:xfrm>
            <a:off x="855618" y="1825625"/>
            <a:ext cx="5181600" cy="4351338"/>
          </a:xfrm>
        </p:spPr>
        <p:txBody>
          <a:bodyPr/>
          <a:lstStyle/>
          <a:p>
            <a:pPr marL="0" indent="0">
              <a:buNone/>
            </a:pPr>
            <a:endParaRPr lang="fr-FR" dirty="0" smtClean="0"/>
          </a:p>
          <a:p>
            <a:pPr marL="0" indent="0" algn="just">
              <a:buNone/>
            </a:pPr>
            <a:endParaRPr lang="fr-FR" dirty="0" smtClean="0"/>
          </a:p>
          <a:p>
            <a:pPr marL="0" indent="0" algn="just">
              <a:buNone/>
            </a:pPr>
            <a:r>
              <a:rPr lang="fr-FR" dirty="0" smtClean="0"/>
              <a:t>Donc, la redevabilité suppose en partie l’obligation de rendre compte, de prendre en compte les besoins des communautés, les plus affectées ou les plus vulnérables. </a:t>
            </a:r>
            <a:endParaRPr lang="fr-SN" dirty="0"/>
          </a:p>
        </p:txBody>
      </p:sp>
      <p:pic>
        <p:nvPicPr>
          <p:cNvPr id="5" name="Espace réservé du contenu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2058193"/>
            <a:ext cx="5181600" cy="4118769"/>
          </a:xfrm>
        </p:spPr>
      </p:pic>
    </p:spTree>
    <p:extLst>
      <p:ext uri="{BB962C8B-B14F-4D97-AF65-F5344CB8AC3E}">
        <p14:creationId xmlns:p14="http://schemas.microsoft.com/office/powerpoint/2010/main" val="4098580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II) Eclairages conceptuels</a:t>
            </a:r>
            <a:endParaRPr lang="fr-SN" dirty="0"/>
          </a:p>
        </p:txBody>
      </p:sp>
      <p:sp>
        <p:nvSpPr>
          <p:cNvPr id="3" name="Espace réservé du contenu 2"/>
          <p:cNvSpPr>
            <a:spLocks noGrp="1"/>
          </p:cNvSpPr>
          <p:nvPr>
            <p:ph sz="half" idx="1"/>
          </p:nvPr>
        </p:nvSpPr>
        <p:spPr/>
        <p:txBody>
          <a:bodyPr>
            <a:normAutofit fontScale="70000" lnSpcReduction="20000"/>
          </a:bodyPr>
          <a:lstStyle/>
          <a:p>
            <a:pPr marL="0" indent="0">
              <a:buNone/>
            </a:pPr>
            <a:endParaRPr lang="fr-FR" dirty="0" smtClean="0"/>
          </a:p>
          <a:p>
            <a:pPr marL="0" indent="0">
              <a:buNone/>
            </a:pPr>
            <a:r>
              <a:rPr lang="fr-FR" dirty="0" smtClean="0"/>
              <a:t>Par ailleurs, certains spécialistes estiment que ce sont les personnes, les plus affectées qui doivent donner la définition du concept de redevabilité. C’est pour cela que la Directrice d’</a:t>
            </a:r>
            <a:r>
              <a:rPr lang="fr-FR" dirty="0" err="1" smtClean="0"/>
              <a:t>Accountability</a:t>
            </a:r>
            <a:r>
              <a:rPr lang="fr-FR" dirty="0" smtClean="0"/>
              <a:t> </a:t>
            </a:r>
            <a:r>
              <a:rPr lang="fr-FR" dirty="0" err="1" smtClean="0"/>
              <a:t>Counsel</a:t>
            </a:r>
            <a:r>
              <a:rPr lang="fr-FR" dirty="0" smtClean="0"/>
              <a:t>, Madame Margaux </a:t>
            </a:r>
            <a:r>
              <a:rPr lang="fr-FR" dirty="0" smtClean="0"/>
              <a:t>Day </a:t>
            </a:r>
            <a:r>
              <a:rPr lang="fr-FR" dirty="0" smtClean="0"/>
              <a:t>préconisait:</a:t>
            </a:r>
            <a:endParaRPr lang="fr-FR" dirty="0"/>
          </a:p>
          <a:p>
            <a:pPr marL="0" indent="0" algn="just">
              <a:buNone/>
            </a:pPr>
            <a:endParaRPr lang="fr-FR" dirty="0" smtClean="0"/>
          </a:p>
          <a:p>
            <a:pPr marL="0" indent="0" algn="just">
              <a:buNone/>
            </a:pPr>
            <a:r>
              <a:rPr lang="fr-FR" dirty="0" smtClean="0"/>
              <a:t>« Ce </a:t>
            </a:r>
            <a:r>
              <a:rPr lang="fr-FR" dirty="0"/>
              <a:t>sont les personnes les plus touchées qui doivent apporter cette réponse. C'est là toute la force d'un mécanisme efficace. Un mécanisme de redevabilité est un outil qui permet de dire leur vérité à ceux qui détiennent le pouvoir. Un mécanisme de redevabilité ouvre une voie par laquelle les personnes concernées peuvent dire : « Voilà ce qui nous est arrivé, et voilà ce dont nous avons </a:t>
            </a:r>
            <a:r>
              <a:rPr lang="fr-FR" dirty="0" smtClean="0"/>
              <a:t>besoin</a:t>
            </a:r>
            <a:r>
              <a:rPr lang="fr-FR" dirty="0"/>
              <a:t> </a:t>
            </a:r>
            <a:r>
              <a:rPr lang="fr-FR" dirty="0" smtClean="0"/>
              <a:t>». </a:t>
            </a:r>
          </a:p>
          <a:p>
            <a:pPr marL="0" indent="0" algn="just">
              <a:buNone/>
            </a:pPr>
            <a:endParaRPr lang="fr-FR" dirty="0" smtClean="0"/>
          </a:p>
          <a:p>
            <a:pPr marL="0" indent="0">
              <a:buNone/>
            </a:pPr>
            <a:endParaRPr lang="fr-FR" dirty="0"/>
          </a:p>
          <a:p>
            <a:pPr marL="0" indent="0">
              <a:buNone/>
            </a:pPr>
            <a:endParaRPr lang="fr-FR" dirty="0" smtClean="0"/>
          </a:p>
          <a:p>
            <a:pPr marL="0" indent="0">
              <a:buNone/>
            </a:pPr>
            <a:endParaRPr lang="fr-SN" dirty="0"/>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058194"/>
            <a:ext cx="5181600" cy="3886200"/>
          </a:xfrm>
        </p:spPr>
      </p:pic>
    </p:spTree>
    <p:extLst>
      <p:ext uri="{BB962C8B-B14F-4D97-AF65-F5344CB8AC3E}">
        <p14:creationId xmlns:p14="http://schemas.microsoft.com/office/powerpoint/2010/main" val="4115798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Le rôle de veille et de suivi des engagements </a:t>
            </a:r>
            <a:endParaRPr lang="fr-SN" dirty="0"/>
          </a:p>
        </p:txBody>
      </p:sp>
      <p:sp>
        <p:nvSpPr>
          <p:cNvPr id="3" name="Espace réservé du contenu 2"/>
          <p:cNvSpPr>
            <a:spLocks noGrp="1"/>
          </p:cNvSpPr>
          <p:nvPr>
            <p:ph sz="half" idx="1"/>
          </p:nvPr>
        </p:nvSpPr>
        <p:spPr/>
        <p:txBody>
          <a:bodyPr/>
          <a:lstStyle/>
          <a:p>
            <a:pPr marL="0" indent="0" algn="just">
              <a:buNone/>
            </a:pPr>
            <a:r>
              <a:rPr lang="fr-FR" dirty="0" smtClean="0"/>
              <a:t>Les médias ont un rôle essentiel de veille sur les engagements pris par les Etats au niveau international. </a:t>
            </a:r>
          </a:p>
          <a:p>
            <a:pPr marL="0" indent="0" algn="just">
              <a:buNone/>
            </a:pPr>
            <a:r>
              <a:rPr lang="fr-FR" dirty="0"/>
              <a:t> </a:t>
            </a:r>
            <a:r>
              <a:rPr lang="fr-FR" dirty="0" smtClean="0"/>
              <a:t> -Reportages, réalisations des dossiers sur la prise en charge des besoins des couches vulnérables ( Femmes, filles, personnes vivant avec un handicap…)</a:t>
            </a:r>
            <a:endParaRPr lang="fr-SN" dirty="0"/>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428206"/>
            <a:ext cx="5627688" cy="4198159"/>
          </a:xfrm>
        </p:spPr>
      </p:pic>
    </p:spTree>
    <p:extLst>
      <p:ext uri="{BB962C8B-B14F-4D97-AF65-F5344CB8AC3E}">
        <p14:creationId xmlns:p14="http://schemas.microsoft.com/office/powerpoint/2010/main" val="3203794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III)Le rôle de veille et de suivi des engagements</a:t>
            </a:r>
            <a:endParaRPr lang="fr-SN" dirty="0"/>
          </a:p>
        </p:txBody>
      </p:sp>
      <p:sp>
        <p:nvSpPr>
          <p:cNvPr id="3" name="Espace réservé du contenu 2"/>
          <p:cNvSpPr>
            <a:spLocks noGrp="1"/>
          </p:cNvSpPr>
          <p:nvPr>
            <p:ph sz="half" idx="1"/>
          </p:nvPr>
        </p:nvSpPr>
        <p:spPr/>
        <p:txBody>
          <a:bodyPr/>
          <a:lstStyle/>
          <a:p>
            <a:pPr marL="0" indent="0">
              <a:buNone/>
            </a:pPr>
            <a:r>
              <a:rPr lang="fr-FR" b="1" dirty="0" smtClean="0"/>
              <a:t>Les médias au cœur de la bonne gouvernance.  </a:t>
            </a:r>
          </a:p>
          <a:p>
            <a:pPr marL="0" indent="0" algn="just">
              <a:buNone/>
            </a:pPr>
            <a:r>
              <a:rPr lang="fr-FR" dirty="0" smtClean="0"/>
              <a:t>On ne peut pas parler de redevabilité sans réédition des comptes. </a:t>
            </a:r>
          </a:p>
          <a:p>
            <a:pPr marL="0" indent="0" algn="just">
              <a:buNone/>
            </a:pPr>
            <a:r>
              <a:rPr lang="fr-FR" dirty="0" smtClean="0"/>
              <a:t>Les journalistes gagneraient à mettre leur esprit critique au service du bon usage des ressources financières. </a:t>
            </a:r>
            <a:endParaRPr lang="fr-SN" dirty="0"/>
          </a:p>
        </p:txBody>
      </p:sp>
      <p:pic>
        <p:nvPicPr>
          <p:cNvPr id="5" name="Espace réservé du contenu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1825626"/>
            <a:ext cx="5181600" cy="4043952"/>
          </a:xfrm>
        </p:spPr>
      </p:pic>
    </p:spTree>
    <p:extLst>
      <p:ext uri="{BB962C8B-B14F-4D97-AF65-F5344CB8AC3E}">
        <p14:creationId xmlns:p14="http://schemas.microsoft.com/office/powerpoint/2010/main" val="227419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III) Le rôle de veille et de suivi des engagements </a:t>
            </a:r>
            <a:endParaRPr lang="fr-SN" dirty="0"/>
          </a:p>
        </p:txBody>
      </p:sp>
      <p:sp>
        <p:nvSpPr>
          <p:cNvPr id="3" name="Espace réservé du contenu 2"/>
          <p:cNvSpPr>
            <a:spLocks noGrp="1"/>
          </p:cNvSpPr>
          <p:nvPr>
            <p:ph sz="half" idx="1"/>
          </p:nvPr>
        </p:nvSpPr>
        <p:spPr/>
        <p:txBody>
          <a:bodyPr/>
          <a:lstStyle/>
          <a:p>
            <a:pPr marL="0" indent="0">
              <a:buNone/>
            </a:pPr>
            <a:r>
              <a:rPr lang="fr-FR" b="1" dirty="0" smtClean="0"/>
              <a:t>L’EQUITE</a:t>
            </a:r>
            <a:r>
              <a:rPr lang="fr-FR" dirty="0" smtClean="0"/>
              <a:t> </a:t>
            </a:r>
          </a:p>
          <a:p>
            <a:pPr marL="0" indent="0" algn="just">
              <a:buNone/>
            </a:pPr>
            <a:r>
              <a:rPr lang="fr-FR" dirty="0" smtClean="0"/>
              <a:t>Des productions qui mettent l’accent sur la prise en charge de </a:t>
            </a:r>
            <a:r>
              <a:rPr lang="fr-FR" b="1" dirty="0" smtClean="0"/>
              <a:t>l’équité.</a:t>
            </a:r>
            <a:r>
              <a:rPr lang="fr-FR" dirty="0" smtClean="0"/>
              <a:t> </a:t>
            </a:r>
          </a:p>
          <a:p>
            <a:pPr marL="0" indent="0" algn="just">
              <a:buNone/>
            </a:pPr>
            <a:r>
              <a:rPr lang="fr-FR" b="1" dirty="0" smtClean="0"/>
              <a:t>Exemple</a:t>
            </a:r>
            <a:r>
              <a:rPr lang="fr-FR" dirty="0" smtClean="0"/>
              <a:t>: </a:t>
            </a:r>
            <a:r>
              <a:rPr lang="fr-FR" dirty="0"/>
              <a:t>D</a:t>
            </a:r>
            <a:r>
              <a:rPr lang="fr-FR" dirty="0" smtClean="0"/>
              <a:t>es îles sont souvent défavorisées pour l’accès aux services d’eau potable et d’assainissement. </a:t>
            </a:r>
            <a:endParaRPr lang="fr-SN" dirty="0"/>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10104" y="2264229"/>
            <a:ext cx="3971108" cy="3204754"/>
          </a:xfrm>
        </p:spPr>
      </p:pic>
    </p:spTree>
    <p:extLst>
      <p:ext uri="{BB962C8B-B14F-4D97-AF65-F5344CB8AC3E}">
        <p14:creationId xmlns:p14="http://schemas.microsoft.com/office/powerpoint/2010/main" val="814764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III) Le rôle de veille et de suivi des engagements </a:t>
            </a:r>
            <a:endParaRPr lang="fr-SN" dirty="0"/>
          </a:p>
        </p:txBody>
      </p:sp>
      <p:sp>
        <p:nvSpPr>
          <p:cNvPr id="3" name="Espace réservé du contenu 2"/>
          <p:cNvSpPr>
            <a:spLocks noGrp="1"/>
          </p:cNvSpPr>
          <p:nvPr>
            <p:ph sz="half" idx="1"/>
          </p:nvPr>
        </p:nvSpPr>
        <p:spPr/>
        <p:txBody>
          <a:bodyPr/>
          <a:lstStyle/>
          <a:p>
            <a:pPr marL="0" indent="0">
              <a:buNone/>
            </a:pPr>
            <a:r>
              <a:rPr lang="fr-FR" dirty="0" smtClean="0"/>
              <a:t> </a:t>
            </a:r>
          </a:p>
          <a:p>
            <a:pPr marL="0" indent="0" algn="just">
              <a:buNone/>
            </a:pPr>
            <a:r>
              <a:rPr lang="fr-FR" dirty="0" smtClean="0"/>
              <a:t>Les villes sont souvent plus favorisées que les villes en termes d’investissements. </a:t>
            </a:r>
          </a:p>
          <a:p>
            <a:pPr marL="0" indent="0" algn="just">
              <a:buNone/>
            </a:pPr>
            <a:r>
              <a:rPr lang="fr-FR" dirty="0" smtClean="0"/>
              <a:t>Conséquence, les taux d’accès à l’eau potable et à l’assainissement sont plus élevés dans </a:t>
            </a:r>
            <a:r>
              <a:rPr lang="fr-FR" dirty="0" smtClean="0"/>
              <a:t>les centres urbains</a:t>
            </a:r>
            <a:r>
              <a:rPr lang="fr-FR" dirty="0" smtClean="0"/>
              <a:t> </a:t>
            </a:r>
            <a:r>
              <a:rPr lang="fr-FR" dirty="0" smtClean="0"/>
              <a:t>que dans des villages. </a:t>
            </a:r>
            <a:endParaRPr lang="fr-SN" dirty="0"/>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44640" y="2081349"/>
            <a:ext cx="3953691" cy="3457302"/>
          </a:xfrm>
        </p:spPr>
      </p:pic>
    </p:spTree>
    <p:extLst>
      <p:ext uri="{BB962C8B-B14F-4D97-AF65-F5344CB8AC3E}">
        <p14:creationId xmlns:p14="http://schemas.microsoft.com/office/powerpoint/2010/main" val="1751001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Le rôle de veille et de suivi des engagements</a:t>
            </a:r>
            <a:endParaRPr lang="fr-SN" dirty="0"/>
          </a:p>
        </p:txBody>
      </p:sp>
      <p:sp>
        <p:nvSpPr>
          <p:cNvPr id="3" name="Espace réservé du contenu 2"/>
          <p:cNvSpPr>
            <a:spLocks noGrp="1"/>
          </p:cNvSpPr>
          <p:nvPr>
            <p:ph sz="half" idx="1"/>
          </p:nvPr>
        </p:nvSpPr>
        <p:spPr/>
        <p:txBody>
          <a:bodyPr>
            <a:normAutofit fontScale="92500" lnSpcReduction="20000"/>
          </a:bodyPr>
          <a:lstStyle/>
          <a:p>
            <a:endParaRPr lang="fr-FR" dirty="0" smtClean="0"/>
          </a:p>
          <a:p>
            <a:pPr algn="just"/>
            <a:r>
              <a:rPr lang="fr-FR" dirty="0" smtClean="0"/>
              <a:t>En Inde, l’implication des Médias a fait bondir les indicateurs. </a:t>
            </a:r>
            <a:r>
              <a:rPr lang="fr-FR" dirty="0"/>
              <a:t>La campagne nationale pour </a:t>
            </a:r>
            <a:r>
              <a:rPr lang="fr-FR" dirty="0" smtClean="0"/>
              <a:t>l’assainissement, </a:t>
            </a:r>
            <a:r>
              <a:rPr lang="fr-FR" dirty="0" err="1" smtClean="0"/>
              <a:t>Swachh</a:t>
            </a:r>
            <a:r>
              <a:rPr lang="fr-FR" dirty="0" smtClean="0"/>
              <a:t> </a:t>
            </a:r>
            <a:r>
              <a:rPr lang="fr-FR" dirty="0" err="1"/>
              <a:t>Bharat</a:t>
            </a:r>
            <a:r>
              <a:rPr lang="fr-FR" dirty="0"/>
              <a:t> </a:t>
            </a:r>
            <a:r>
              <a:rPr lang="fr-FR" dirty="0" err="1"/>
              <a:t>Abhiyan</a:t>
            </a:r>
            <a:r>
              <a:rPr lang="fr-FR" dirty="0"/>
              <a:t>, comprend un calendrier spécifique (d’octobre 2015 à octobre 2019) </a:t>
            </a:r>
            <a:r>
              <a:rPr lang="fr-FR" dirty="0" smtClean="0"/>
              <a:t>a été menée avec une part active de productions médiatiques. </a:t>
            </a:r>
            <a:endParaRPr lang="fr-SN" dirty="0"/>
          </a:p>
          <a:p>
            <a:r>
              <a:rPr lang="fr-FR" dirty="0"/>
              <a:t>https://www.ircwash.org/sites/default/files/15225-wb_mobiliser_le_financement-french_web.pdf</a:t>
            </a:r>
            <a:endParaRPr lang="fr-SN" dirty="0"/>
          </a:p>
          <a:p>
            <a:endParaRPr lang="fr-SN" dirty="0"/>
          </a:p>
        </p:txBody>
      </p:sp>
      <p:pic>
        <p:nvPicPr>
          <p:cNvPr id="5" name="Espace réservé du contenu 4"/>
          <p:cNvPicPr>
            <a:picLocks noGrp="1" noChangeAspect="1"/>
          </p:cNvPicPr>
          <p:nvPr>
            <p:ph sz="half" idx="2"/>
          </p:nvPr>
        </p:nvPicPr>
        <p:blipFill>
          <a:blip r:embed="rId2"/>
          <a:stretch>
            <a:fillRect/>
          </a:stretch>
        </p:blipFill>
        <p:spPr>
          <a:xfrm>
            <a:off x="6505575" y="2347119"/>
            <a:ext cx="4514850" cy="3487624"/>
          </a:xfrm>
          <a:prstGeom prst="rect">
            <a:avLst/>
          </a:prstGeom>
        </p:spPr>
      </p:pic>
    </p:spTree>
    <p:extLst>
      <p:ext uri="{BB962C8B-B14F-4D97-AF65-F5344CB8AC3E}">
        <p14:creationId xmlns:p14="http://schemas.microsoft.com/office/powerpoint/2010/main" val="1253796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Le rôle de veille et de suivi des engagements</a:t>
            </a:r>
            <a:endParaRPr lang="fr-SN" dirty="0"/>
          </a:p>
        </p:txBody>
      </p:sp>
      <p:sp>
        <p:nvSpPr>
          <p:cNvPr id="3" name="Espace réservé du contenu 2"/>
          <p:cNvSpPr>
            <a:spLocks noGrp="1"/>
          </p:cNvSpPr>
          <p:nvPr>
            <p:ph sz="half" idx="1"/>
          </p:nvPr>
        </p:nvSpPr>
        <p:spPr/>
        <p:txBody>
          <a:bodyPr>
            <a:normAutofit fontScale="85000" lnSpcReduction="10000"/>
          </a:bodyPr>
          <a:lstStyle/>
          <a:p>
            <a:r>
              <a:rPr lang="fr-FR" dirty="0" smtClean="0"/>
              <a:t>Les cibles au niveau des États sont suivies de près et sont largement diffusées via une campagne de médias sociaux dynamique aux multiples facettes, impliquant des stars du cinéma, des athlètes et le Premier ministre, Narendra Modi. Ces efforts ont un impact : en 2014, les Indiens constituaient 60 pour cent de la population mondiale qui pratiquait la défécation à l’air libre ; la part actuelle du pays est estimée à 20 pour cent, selon des responsables du gouvernement indien (The </a:t>
            </a:r>
            <a:r>
              <a:rPr lang="fr-FR" dirty="0" err="1" smtClean="0"/>
              <a:t>Hindu</a:t>
            </a:r>
            <a:r>
              <a:rPr lang="fr-FR" dirty="0" smtClean="0"/>
              <a:t>,)</a:t>
            </a:r>
            <a:endParaRPr lang="fr-SN" dirty="0"/>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690689"/>
            <a:ext cx="5181600" cy="4009688"/>
          </a:xfrm>
        </p:spPr>
      </p:pic>
    </p:spTree>
    <p:extLst>
      <p:ext uri="{BB962C8B-B14F-4D97-AF65-F5344CB8AC3E}">
        <p14:creationId xmlns:p14="http://schemas.microsoft.com/office/powerpoint/2010/main" val="2392125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III) Le rôle de veille et de suivi des engagements</a:t>
            </a:r>
            <a:endParaRPr lang="fr-SN" dirty="0"/>
          </a:p>
        </p:txBody>
      </p:sp>
      <p:sp>
        <p:nvSpPr>
          <p:cNvPr id="3" name="Espace réservé du contenu 2"/>
          <p:cNvSpPr>
            <a:spLocks noGrp="1"/>
          </p:cNvSpPr>
          <p:nvPr>
            <p:ph sz="half" idx="1"/>
          </p:nvPr>
        </p:nvSpPr>
        <p:spPr/>
        <p:txBody>
          <a:bodyPr/>
          <a:lstStyle/>
          <a:p>
            <a:r>
              <a:rPr lang="fr-FR" b="1" dirty="0" smtClean="0"/>
              <a:t>Place des journalistes dans la réduction des disparités</a:t>
            </a:r>
            <a:r>
              <a:rPr lang="fr-FR" dirty="0" smtClean="0"/>
              <a:t>. </a:t>
            </a:r>
            <a:endParaRPr lang="fr-SN" dirty="0"/>
          </a:p>
          <a:p>
            <a:pPr marL="0" indent="0" algn="just">
              <a:buNone/>
            </a:pPr>
            <a:endParaRPr lang="fr-FR" sz="1600" dirty="0" smtClean="0"/>
          </a:p>
          <a:p>
            <a:pPr marL="0" indent="0" algn="just">
              <a:buNone/>
            </a:pPr>
            <a:r>
              <a:rPr lang="fr-FR" sz="1600" dirty="0" smtClean="0"/>
              <a:t>En se basant sur les données probantes comme les statistiques ou le constat d’un manque </a:t>
            </a:r>
            <a:r>
              <a:rPr lang="fr-FR" sz="1600" dirty="0" smtClean="0"/>
              <a:t>criard </a:t>
            </a:r>
            <a:r>
              <a:rPr lang="fr-FR" sz="1600" dirty="0" smtClean="0"/>
              <a:t>d’infrastructures, les médias doivent faire des productions afin d’influencer la prise de décisions des autorités politiques avec une dose d’incitation à investir dans des zones défavorisées. </a:t>
            </a:r>
          </a:p>
          <a:p>
            <a:pPr marL="0" indent="0" algn="just">
              <a:buNone/>
            </a:pPr>
            <a:r>
              <a:rPr lang="fr-FR" sz="1600" dirty="0" smtClean="0"/>
              <a:t>Leurs productions peuvent aussi guider les choix des partenaires et d’autres organisations à construire des ouvrages dans des localités dépourvues. </a:t>
            </a:r>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39037" y="1690688"/>
            <a:ext cx="3668894" cy="3525746"/>
          </a:xfrm>
        </p:spPr>
      </p:pic>
    </p:spTree>
    <p:extLst>
      <p:ext uri="{BB962C8B-B14F-4D97-AF65-F5344CB8AC3E}">
        <p14:creationId xmlns:p14="http://schemas.microsoft.com/office/powerpoint/2010/main" val="95440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III) Le rôle de veille et de suivi des engagements</a:t>
            </a:r>
            <a:endParaRPr lang="fr-SN" dirty="0"/>
          </a:p>
        </p:txBody>
      </p:sp>
      <p:sp>
        <p:nvSpPr>
          <p:cNvPr id="3" name="Espace réservé du contenu 2"/>
          <p:cNvSpPr>
            <a:spLocks noGrp="1"/>
          </p:cNvSpPr>
          <p:nvPr>
            <p:ph sz="half" idx="1"/>
          </p:nvPr>
        </p:nvSpPr>
        <p:spPr/>
        <p:txBody>
          <a:bodyPr/>
          <a:lstStyle/>
          <a:p>
            <a:r>
              <a:rPr lang="fr-FR" b="1" dirty="0" smtClean="0"/>
              <a:t>Les exemples de disparité au Sénégal</a:t>
            </a:r>
            <a:r>
              <a:rPr lang="fr-FR" dirty="0" smtClean="0"/>
              <a:t>. </a:t>
            </a:r>
          </a:p>
          <a:p>
            <a:endParaRPr lang="fr-FR" dirty="0" smtClean="0"/>
          </a:p>
          <a:p>
            <a:pPr algn="just"/>
            <a:r>
              <a:rPr lang="fr-FR" dirty="0" smtClean="0"/>
              <a:t>Les enquêtes ont montré qu’au fil des années que ce sont les régions éloignées de la capitale qui ont les taux les faibles d’accès aux services d’assainissement.  </a:t>
            </a:r>
            <a:endParaRPr lang="fr-SN" dirty="0"/>
          </a:p>
        </p:txBody>
      </p:sp>
      <p:sp>
        <p:nvSpPr>
          <p:cNvPr id="4" name="Espace réservé du contenu 3"/>
          <p:cNvSpPr>
            <a:spLocks noGrp="1"/>
          </p:cNvSpPr>
          <p:nvPr>
            <p:ph sz="half" idx="2"/>
          </p:nvPr>
        </p:nvSpPr>
        <p:spPr/>
        <p:txBody>
          <a:bodyPr/>
          <a:lstStyle/>
          <a:p>
            <a:pPr marL="0" indent="0">
              <a:buNone/>
            </a:pPr>
            <a:r>
              <a:rPr lang="fr-FR" dirty="0" err="1" smtClean="0"/>
              <a:t>Sédhiou</a:t>
            </a:r>
            <a:r>
              <a:rPr lang="fr-FR" dirty="0" smtClean="0"/>
              <a:t>: 11, 87 % </a:t>
            </a:r>
          </a:p>
          <a:p>
            <a:pPr marL="0" indent="0">
              <a:buNone/>
            </a:pPr>
            <a:r>
              <a:rPr lang="fr-FR" dirty="0" smtClean="0"/>
              <a:t>Tambacounda: 22, 57 %</a:t>
            </a:r>
          </a:p>
          <a:p>
            <a:pPr marL="0" indent="0">
              <a:buNone/>
            </a:pPr>
            <a:r>
              <a:rPr lang="fr-FR" dirty="0" err="1" smtClean="0"/>
              <a:t>Kaffrine</a:t>
            </a:r>
            <a:r>
              <a:rPr lang="fr-FR" dirty="0" smtClean="0"/>
              <a:t>: 28, 15 %</a:t>
            </a:r>
          </a:p>
          <a:p>
            <a:pPr marL="0" indent="0">
              <a:buNone/>
            </a:pPr>
            <a:r>
              <a:rPr lang="fr-FR" dirty="0" smtClean="0"/>
              <a:t>Ziguinchor: 39, 81 %</a:t>
            </a:r>
          </a:p>
          <a:p>
            <a:pPr marL="0" indent="0">
              <a:buNone/>
            </a:pPr>
            <a:r>
              <a:rPr lang="fr-FR" dirty="0" smtClean="0"/>
              <a:t>Contre…</a:t>
            </a:r>
          </a:p>
          <a:p>
            <a:pPr marL="0" indent="0">
              <a:buNone/>
            </a:pPr>
            <a:r>
              <a:rPr lang="fr-FR" dirty="0" smtClean="0"/>
              <a:t>Diourbel: 81, 85 %</a:t>
            </a:r>
          </a:p>
          <a:p>
            <a:pPr marL="0" indent="0">
              <a:buNone/>
            </a:pPr>
            <a:r>
              <a:rPr lang="fr-FR" dirty="0" smtClean="0"/>
              <a:t>Louga : 79, 93 % </a:t>
            </a:r>
          </a:p>
          <a:p>
            <a:pPr marL="0" indent="0">
              <a:buNone/>
            </a:pPr>
            <a:r>
              <a:rPr lang="fr-FR" dirty="0" smtClean="0"/>
              <a:t>Saint-Louis: 66, 02 %</a:t>
            </a:r>
            <a:endParaRPr lang="fr-SN" dirty="0"/>
          </a:p>
        </p:txBody>
      </p:sp>
    </p:spTree>
    <p:extLst>
      <p:ext uri="{BB962C8B-B14F-4D97-AF65-F5344CB8AC3E}">
        <p14:creationId xmlns:p14="http://schemas.microsoft.com/office/powerpoint/2010/main" val="1707218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III) Le rôle de veille et de suivi des engagements</a:t>
            </a:r>
            <a:endParaRPr lang="fr-SN" dirty="0"/>
          </a:p>
        </p:txBody>
      </p:sp>
      <p:sp>
        <p:nvSpPr>
          <p:cNvPr id="3" name="Espace réservé du contenu 2"/>
          <p:cNvSpPr>
            <a:spLocks noGrp="1"/>
          </p:cNvSpPr>
          <p:nvPr>
            <p:ph sz="half" idx="1"/>
          </p:nvPr>
        </p:nvSpPr>
        <p:spPr/>
        <p:txBody>
          <a:bodyPr>
            <a:normAutofit fontScale="92500" lnSpcReduction="10000"/>
          </a:bodyPr>
          <a:lstStyle/>
          <a:p>
            <a:pPr marL="0" indent="0">
              <a:buNone/>
            </a:pPr>
            <a:r>
              <a:rPr lang="fr-FR" b="1" dirty="0" smtClean="0"/>
              <a:t>L’implication des bénéficiaires des ouvrages de la conception à la mise en service. </a:t>
            </a:r>
          </a:p>
          <a:p>
            <a:pPr marL="0" indent="0">
              <a:buNone/>
            </a:pPr>
            <a:endParaRPr lang="fr-SN" b="1" dirty="0"/>
          </a:p>
          <a:p>
            <a:pPr marL="0" indent="0">
              <a:buNone/>
            </a:pPr>
            <a:r>
              <a:rPr lang="fr-FR" b="1" dirty="0" smtClean="0"/>
              <a:t> -Implication en amont sur le choix des options technologiques pour les ouvrages et le choix de site des ouvrages hydrauliques.</a:t>
            </a:r>
          </a:p>
          <a:p>
            <a:pPr marL="0" indent="0">
              <a:buNone/>
            </a:pPr>
            <a:endParaRPr lang="fr-FR" b="1" dirty="0" smtClean="0"/>
          </a:p>
          <a:p>
            <a:pPr marL="0" indent="0">
              <a:buNone/>
            </a:pPr>
            <a:r>
              <a:rPr lang="fr-FR" b="1" dirty="0" smtClean="0"/>
              <a:t>-Implication de la mise en œuvre pour assurer le suivi et le contrôle </a:t>
            </a:r>
          </a:p>
          <a:p>
            <a:pPr marL="0" indent="0">
              <a:buNone/>
            </a:pPr>
            <a:endParaRPr lang="fr-SN" b="1" dirty="0"/>
          </a:p>
        </p:txBody>
      </p:sp>
      <p:pic>
        <p:nvPicPr>
          <p:cNvPr id="8" name="Espace réservé du contenu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1825625"/>
            <a:ext cx="5181600" cy="4104911"/>
          </a:xfrm>
        </p:spPr>
      </p:pic>
    </p:spTree>
    <p:extLst>
      <p:ext uri="{BB962C8B-B14F-4D97-AF65-F5344CB8AC3E}">
        <p14:creationId xmlns:p14="http://schemas.microsoft.com/office/powerpoint/2010/main" val="3807571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III) Le rôle de veille et de suivi des engagements</a:t>
            </a:r>
            <a:endParaRPr lang="fr-SN" dirty="0"/>
          </a:p>
        </p:txBody>
      </p:sp>
      <p:sp>
        <p:nvSpPr>
          <p:cNvPr id="3" name="Espace réservé du contenu 2"/>
          <p:cNvSpPr>
            <a:spLocks noGrp="1"/>
          </p:cNvSpPr>
          <p:nvPr>
            <p:ph idx="1"/>
          </p:nvPr>
        </p:nvSpPr>
        <p:spPr/>
        <p:txBody>
          <a:bodyPr/>
          <a:lstStyle/>
          <a:p>
            <a:r>
              <a:rPr lang="fr-FR" dirty="0" smtClean="0"/>
              <a:t>Implication lors de la mise en service pour son appropriation par les communautés. </a:t>
            </a:r>
          </a:p>
          <a:p>
            <a:pPr marL="0" indent="0">
              <a:buNone/>
            </a:pPr>
            <a:endParaRPr lang="fr-FR" dirty="0" smtClean="0"/>
          </a:p>
          <a:p>
            <a:pPr marL="0" indent="0">
              <a:buNone/>
            </a:pPr>
            <a:r>
              <a:rPr lang="fr-FR" dirty="0" smtClean="0"/>
              <a:t>Les journalistes ont une part de responsabilité à assumer dans l’implication des communautés dans la mise en œuvre des ouvrages et aussi leur préservation. </a:t>
            </a:r>
          </a:p>
          <a:p>
            <a:pPr marL="0" indent="0">
              <a:buNone/>
            </a:pPr>
            <a:r>
              <a:rPr lang="fr-FR" dirty="0" smtClean="0"/>
              <a:t>C’est la voie pour rentabiliser les investissements et aussi permettre aussi aux localités dépourvues d’en disposer. </a:t>
            </a:r>
            <a:endParaRPr lang="fr-SN" dirty="0"/>
          </a:p>
        </p:txBody>
      </p:sp>
    </p:spTree>
    <p:extLst>
      <p:ext uri="{BB962C8B-B14F-4D97-AF65-F5344CB8AC3E}">
        <p14:creationId xmlns:p14="http://schemas.microsoft.com/office/powerpoint/2010/main" val="3178938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VI) Conclusion </a:t>
            </a:r>
            <a:endParaRPr lang="fr-SN" dirty="0"/>
          </a:p>
        </p:txBody>
      </p:sp>
      <p:sp>
        <p:nvSpPr>
          <p:cNvPr id="3" name="Espace réservé du contenu 2"/>
          <p:cNvSpPr>
            <a:spLocks noGrp="1"/>
          </p:cNvSpPr>
          <p:nvPr>
            <p:ph idx="1"/>
          </p:nvPr>
        </p:nvSpPr>
        <p:spPr/>
        <p:txBody>
          <a:bodyPr>
            <a:normAutofit fontScale="25000" lnSpcReduction="20000"/>
          </a:bodyPr>
          <a:lstStyle/>
          <a:p>
            <a:pPr marL="0" indent="0">
              <a:buNone/>
            </a:pPr>
            <a:endParaRPr lang="fr-FR" dirty="0" smtClean="0"/>
          </a:p>
          <a:p>
            <a:pPr marL="0" indent="0">
              <a:buNone/>
            </a:pPr>
            <a:endParaRPr lang="fr-FR" dirty="0" smtClean="0"/>
          </a:p>
          <a:p>
            <a:pPr marL="0" indent="0">
              <a:buNone/>
            </a:pPr>
            <a:r>
              <a:rPr lang="fr-FR" sz="9800" dirty="0" smtClean="0"/>
              <a:t>Les médias ont un place prépondérante à jouer dans la promotion de la redevabilité et le droit à l’information dans le secteur de l’eau et de l’assainissement. </a:t>
            </a:r>
          </a:p>
          <a:p>
            <a:pPr marL="0" indent="0">
              <a:buNone/>
            </a:pPr>
            <a:endParaRPr lang="fr-FR" sz="9800" dirty="0" smtClean="0"/>
          </a:p>
          <a:p>
            <a:pPr marL="0" indent="0">
              <a:buNone/>
            </a:pPr>
            <a:r>
              <a:rPr lang="fr-FR" sz="9800" dirty="0" smtClean="0"/>
              <a:t>A travers leurs productions, les journalistes peuvent assurer le suivi du respect des engagements pris au niveau international, influencer la prise de décisions des pouvoirs publics et surtout assoir la transparence dans le bon usage des fonds destinées à la construction des infrastructures.  </a:t>
            </a:r>
          </a:p>
          <a:p>
            <a:pPr marL="0" indent="0">
              <a:buNone/>
            </a:pPr>
            <a:endParaRPr lang="fr-FR" sz="9800" dirty="0" smtClean="0"/>
          </a:p>
          <a:p>
            <a:pPr marL="0" indent="0">
              <a:buNone/>
            </a:pPr>
            <a:r>
              <a:rPr lang="fr-FR" sz="9800" dirty="0" smtClean="0"/>
              <a:t>Afin d’assumer cette mission il faut: </a:t>
            </a:r>
          </a:p>
          <a:p>
            <a:pPr marL="0" indent="0">
              <a:buNone/>
            </a:pPr>
            <a:r>
              <a:rPr lang="fr-FR" sz="9800" dirty="0" smtClean="0"/>
              <a:t>-qu’ils sont portés vers  les questions d’eau et d’assainissement, </a:t>
            </a:r>
          </a:p>
          <a:p>
            <a:pPr marL="0" indent="0">
              <a:buNone/>
            </a:pPr>
            <a:endParaRPr lang="fr-FR" sz="9800" dirty="0"/>
          </a:p>
          <a:p>
            <a:pPr marL="0" indent="0">
              <a:buNone/>
            </a:pPr>
            <a:endParaRPr lang="fr-FR" dirty="0" smtClean="0"/>
          </a:p>
          <a:p>
            <a:pPr marL="0" indent="0">
              <a:buNone/>
            </a:pPr>
            <a:endParaRPr lang="fr-FR" dirty="0"/>
          </a:p>
          <a:p>
            <a:pPr marL="0" indent="0">
              <a:buNone/>
            </a:pPr>
            <a:endParaRPr lang="fr-FR" dirty="0" smtClean="0"/>
          </a:p>
          <a:p>
            <a:pPr marL="0" indent="0">
              <a:buNone/>
            </a:pPr>
            <a:r>
              <a:rPr lang="fr-FR" dirty="0" smtClean="0"/>
              <a:t> </a:t>
            </a:r>
            <a:endParaRPr lang="fr-SN" dirty="0"/>
          </a:p>
        </p:txBody>
      </p:sp>
    </p:spTree>
    <p:extLst>
      <p:ext uri="{BB962C8B-B14F-4D97-AF65-F5344CB8AC3E}">
        <p14:creationId xmlns:p14="http://schemas.microsoft.com/office/powerpoint/2010/main" val="2327912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VI) Conclusion</a:t>
            </a:r>
            <a:endParaRPr lang="fr-SN" dirty="0"/>
          </a:p>
        </p:txBody>
      </p:sp>
      <p:sp>
        <p:nvSpPr>
          <p:cNvPr id="3" name="Espace réservé du contenu 2"/>
          <p:cNvSpPr>
            <a:spLocks noGrp="1"/>
          </p:cNvSpPr>
          <p:nvPr>
            <p:ph idx="1"/>
          </p:nvPr>
        </p:nvSpPr>
        <p:spPr/>
        <p:txBody>
          <a:bodyPr/>
          <a:lstStyle/>
          <a:p>
            <a:pPr marL="0" indent="0">
              <a:buNone/>
            </a:pPr>
            <a:endParaRPr lang="fr-FR" dirty="0" smtClean="0"/>
          </a:p>
          <a:p>
            <a:pPr marL="0" indent="0">
              <a:buNone/>
            </a:pPr>
            <a:r>
              <a:rPr lang="fr-FR" dirty="0" smtClean="0"/>
              <a:t>-</a:t>
            </a:r>
            <a:r>
              <a:rPr lang="fr-FR" dirty="0"/>
              <a:t>Q</a:t>
            </a:r>
            <a:r>
              <a:rPr lang="fr-FR" dirty="0" smtClean="0"/>
              <a:t>u’ils soient </a:t>
            </a:r>
            <a:r>
              <a:rPr lang="fr-FR" dirty="0"/>
              <a:t>bien formés sur les problématiques de l’heure du secteur, </a:t>
            </a:r>
            <a:endParaRPr lang="fr-FR" dirty="0" smtClean="0"/>
          </a:p>
          <a:p>
            <a:pPr marL="0" indent="0">
              <a:buNone/>
            </a:pPr>
            <a:endParaRPr lang="fr-FR" dirty="0"/>
          </a:p>
          <a:p>
            <a:pPr marL="0" indent="0">
              <a:buNone/>
            </a:pPr>
            <a:r>
              <a:rPr lang="fr-FR" dirty="0" smtClean="0"/>
              <a:t>-Qu’ils </a:t>
            </a:r>
            <a:r>
              <a:rPr lang="fr-FR" dirty="0"/>
              <a:t>assurent des productions régulières au-delà des évènements ou de l’actualité, </a:t>
            </a:r>
            <a:endParaRPr lang="fr-FR" dirty="0" smtClean="0"/>
          </a:p>
          <a:p>
            <a:pPr marL="0" indent="0">
              <a:buNone/>
            </a:pPr>
            <a:endParaRPr lang="fr-FR" dirty="0"/>
          </a:p>
          <a:p>
            <a:pPr marL="0" indent="0">
              <a:buNone/>
            </a:pPr>
            <a:r>
              <a:rPr lang="fr-FR" dirty="0"/>
              <a:t> </a:t>
            </a:r>
            <a:r>
              <a:rPr lang="fr-FR" dirty="0" smtClean="0"/>
              <a:t>-Qu’ils </a:t>
            </a:r>
            <a:r>
              <a:rPr lang="fr-FR" dirty="0"/>
              <a:t>construisent une relation de confiance entre les experts, spécialistes et les responsables des structures publiques, des organisations de la société </a:t>
            </a:r>
            <a:r>
              <a:rPr lang="fr-FR" dirty="0" smtClean="0"/>
              <a:t>civile…  </a:t>
            </a:r>
            <a:endParaRPr lang="fr-FR" dirty="0"/>
          </a:p>
        </p:txBody>
      </p:sp>
    </p:spTree>
    <p:extLst>
      <p:ext uri="{BB962C8B-B14F-4D97-AF65-F5344CB8AC3E}">
        <p14:creationId xmlns:p14="http://schemas.microsoft.com/office/powerpoint/2010/main" val="75842081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1884</TotalTime>
  <Words>1385</Words>
  <Application>Microsoft Office PowerPoint</Application>
  <PresentationFormat>Grand écran</PresentationFormat>
  <Paragraphs>112</Paragraphs>
  <Slides>22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22</vt:i4>
      </vt:variant>
    </vt:vector>
  </HeadingPairs>
  <TitlesOfParts>
    <vt:vector size="26" baseType="lpstr">
      <vt:lpstr>Arial</vt:lpstr>
      <vt:lpstr>Calibri</vt:lpstr>
      <vt:lpstr>Calibri Light</vt:lpstr>
      <vt:lpstr>Thème Office</vt:lpstr>
      <vt:lpstr>: « 15 ANS DE RECONNAISSANCE DES DROITS HUMAINS À L’EAU ET A À L’ASSAINISSEMENT : QUEL IMPACT EN AFRIQUE DE L’OUEST ET DU CENTRE ? »</vt:lpstr>
      <vt:lpstr> Médias, redevabilité et droit à l’information : le journalisme au service des droits à l’eau et à l’assainissement</vt:lpstr>
      <vt:lpstr> Introduction </vt:lpstr>
      <vt:lpstr>Introduction suite </vt:lpstr>
      <vt:lpstr> Introduction suite </vt:lpstr>
      <vt:lpstr> Introduction suite </vt:lpstr>
      <vt:lpstr>II) Eclairages conceptuels</vt:lpstr>
      <vt:lpstr>  Eclairages conceptuels </vt:lpstr>
      <vt:lpstr>II) Eclairages conceptuels</vt:lpstr>
      <vt:lpstr> II) Eclairages conceptuels</vt:lpstr>
      <vt:lpstr>III Le rôle de veille et de suivi des engagements </vt:lpstr>
      <vt:lpstr>III)Le rôle de veille et de suivi des engagements</vt:lpstr>
      <vt:lpstr> III) Le rôle de veille et de suivi des engagements </vt:lpstr>
      <vt:lpstr> III) Le rôle de veille et de suivi des engagements </vt:lpstr>
      <vt:lpstr>III) Le rôle de veille et de suivi des engagements</vt:lpstr>
      <vt:lpstr>III) Le rôle de veille et de suivi des engagements</vt:lpstr>
      <vt:lpstr>III) Le rôle de veille et de suivi des engagements</vt:lpstr>
      <vt:lpstr>III) Le rôle de veille et de suivi des engagements</vt:lpstr>
      <vt:lpstr>III) Le rôle de veille et de suivi des engagements</vt:lpstr>
      <vt:lpstr>III) Le rôle de veille et de suivi des engagements</vt:lpstr>
      <vt:lpstr> VI) Conclusion </vt:lpstr>
      <vt:lpstr>VI) 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 15 ANS DE RECONNAISSANCE DES DROITS HUMAINS À L’EAU ET A À L’ASSAINISSEMENT : QUEL IMPACT EN AFRIQUE DE L’OUEST ET DU CENTRE ? »</dc:title>
  <dc:creator>Idrissa SANE</dc:creator>
  <cp:lastModifiedBy>bmd</cp:lastModifiedBy>
  <cp:revision>35</cp:revision>
  <dcterms:created xsi:type="dcterms:W3CDTF">2025-07-26T11:29:58Z</dcterms:created>
  <dcterms:modified xsi:type="dcterms:W3CDTF">2025-07-28T13:11:52Z</dcterms:modified>
</cp:coreProperties>
</file>