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88" r:id="rId4"/>
    <p:sldId id="289" r:id="rId5"/>
    <p:sldId id="278" r:id="rId6"/>
    <p:sldId id="279" r:id="rId7"/>
    <p:sldId id="293" r:id="rId8"/>
    <p:sldId id="290" r:id="rId9"/>
    <p:sldId id="292" r:id="rId10"/>
    <p:sldId id="294" r:id="rId11"/>
    <p:sldId id="281" r:id="rId12"/>
    <p:sldId id="284" r:id="rId13"/>
    <p:sldId id="285" r:id="rId14"/>
    <p:sldId id="286" r:id="rId15"/>
    <p:sldId id="295" r:id="rId16"/>
    <p:sldId id="282" r:id="rId17"/>
    <p:sldId id="283" r:id="rId18"/>
    <p:sldId id="28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8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Mali003">
            <a:extLst>
              <a:ext uri="{FF2B5EF4-FFF2-40B4-BE49-F238E27FC236}">
                <a16:creationId xmlns:a16="http://schemas.microsoft.com/office/drawing/2014/main" id="{13E29569-799C-4296-B68F-988E95C3B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760" y="194155"/>
            <a:ext cx="1524000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6">
            <a:extLst>
              <a:ext uri="{FF2B5EF4-FFF2-40B4-BE49-F238E27FC236}">
                <a16:creationId xmlns:a16="http://schemas.microsoft.com/office/drawing/2014/main" id="{ADD748F5-7D87-4724-B7D4-9647710A5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060" y="667229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altLang="fr-FR" sz="2000" dirty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MALI</a:t>
            </a:r>
          </a:p>
        </p:txBody>
      </p:sp>
      <p:pic>
        <p:nvPicPr>
          <p:cNvPr id="11" name="Picture 2" descr="arton14">
            <a:extLst>
              <a:ext uri="{FF2B5EF4-FFF2-40B4-BE49-F238E27FC236}">
                <a16:creationId xmlns:a16="http://schemas.microsoft.com/office/drawing/2014/main" id="{1E06F436-45B7-421D-9DDE-3D1FDF5DF3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6" y="339953"/>
            <a:ext cx="1609436" cy="118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EB13BF7B-DC09-4F10-9F25-C569B3B8A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8040" y="4652175"/>
            <a:ext cx="5432755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b="1" dirty="0"/>
          </a:p>
          <a:p>
            <a:r>
              <a:rPr lang="fr-FR" sz="2000" b="1" dirty="0" smtClean="0"/>
              <a:t>TABALBA BOUREIMA </a:t>
            </a:r>
            <a:endParaRPr lang="fr-FR" sz="2000" dirty="0"/>
          </a:p>
          <a:p>
            <a:r>
              <a:rPr lang="fr-FR" b="1" dirty="0" smtClean="0">
                <a:solidFill>
                  <a:srgbClr val="FF0000"/>
                </a:solidFill>
              </a:rPr>
              <a:t> Directeur CN-CIEPA/WASH  Mali  </a:t>
            </a:r>
            <a:endParaRPr lang="fr-FR" sz="2000" b="1" i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28052" y="1882104"/>
            <a:ext cx="1020254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2060"/>
                </a:solidFill>
              </a:rPr>
              <a:t>Etats des lieux des </a:t>
            </a:r>
            <a:r>
              <a:rPr lang="fr-FR" sz="2800" b="1" dirty="0">
                <a:solidFill>
                  <a:srgbClr val="002060"/>
                </a:solidFill>
              </a:rPr>
              <a:t>D</a:t>
            </a:r>
            <a:r>
              <a:rPr lang="fr-FR" sz="2800" b="1" dirty="0" smtClean="0">
                <a:solidFill>
                  <a:srgbClr val="002060"/>
                </a:solidFill>
              </a:rPr>
              <a:t>roits </a:t>
            </a:r>
            <a:r>
              <a:rPr lang="fr-FR" sz="2800" b="1" dirty="0">
                <a:solidFill>
                  <a:srgbClr val="002060"/>
                </a:solidFill>
              </a:rPr>
              <a:t>H</a:t>
            </a:r>
            <a:r>
              <a:rPr lang="fr-FR" sz="2800" b="1" dirty="0" smtClean="0">
                <a:solidFill>
                  <a:srgbClr val="002060"/>
                </a:solidFill>
              </a:rPr>
              <a:t>umains </a:t>
            </a:r>
            <a:r>
              <a:rPr lang="fr-FR" sz="2800" b="1" dirty="0">
                <a:solidFill>
                  <a:srgbClr val="002060"/>
                </a:solidFill>
              </a:rPr>
              <a:t>à </a:t>
            </a:r>
            <a:r>
              <a:rPr lang="fr-FR" sz="2800" b="1" dirty="0" smtClean="0">
                <a:solidFill>
                  <a:srgbClr val="002060"/>
                </a:solidFill>
              </a:rPr>
              <a:t>l’Eau </a:t>
            </a:r>
            <a:r>
              <a:rPr lang="fr-FR" sz="2800" b="1" dirty="0">
                <a:solidFill>
                  <a:srgbClr val="002060"/>
                </a:solidFill>
              </a:rPr>
              <a:t>et à </a:t>
            </a:r>
            <a:r>
              <a:rPr lang="fr-FR" sz="2800" b="1" dirty="0" smtClean="0">
                <a:solidFill>
                  <a:srgbClr val="002060"/>
                </a:solidFill>
              </a:rPr>
              <a:t>l’Assainissement (DHEA)  </a:t>
            </a:r>
            <a:r>
              <a:rPr lang="fr-FR" sz="2800" b="1" dirty="0">
                <a:solidFill>
                  <a:srgbClr val="002060"/>
                </a:solidFill>
              </a:rPr>
              <a:t>en Afrique de l’Ouest et du Centre</a:t>
            </a:r>
            <a:endParaRPr lang="fr-FR" sz="2800" b="1" dirty="0" smtClean="0">
              <a:solidFill>
                <a:srgbClr val="002060"/>
              </a:solidFill>
            </a:endParaRPr>
          </a:p>
          <a:p>
            <a:pPr algn="ctr"/>
            <a:endParaRPr lang="fr-FR" sz="2000" b="1" dirty="0" smtClean="0"/>
          </a:p>
          <a:p>
            <a:r>
              <a:rPr lang="fr-FR" sz="3200" b="1" dirty="0" smtClean="0"/>
              <a:t>Thème:  </a:t>
            </a:r>
            <a:r>
              <a:rPr lang="fr-FR" sz="2800" b="1" dirty="0" smtClean="0">
                <a:solidFill>
                  <a:srgbClr val="0070C0"/>
                </a:solidFill>
              </a:rPr>
              <a:t>Evolution de l’intégration des DHEA dans les cadres juridiques institutionnels et les politiques publiques</a:t>
            </a:r>
            <a:r>
              <a:rPr lang="fr-FR" sz="2800" b="1" dirty="0" smtClean="0">
                <a:solidFill>
                  <a:srgbClr val="FF0000"/>
                </a:solidFill>
              </a:rPr>
              <a:t>: Cas du Mali</a:t>
            </a:r>
            <a:endParaRPr lang="fr-FR" sz="2800" dirty="0" smtClean="0"/>
          </a:p>
          <a:p>
            <a:r>
              <a:rPr lang="fr-FR" sz="2800" dirty="0" smtClean="0"/>
              <a:t> </a:t>
            </a:r>
          </a:p>
          <a:p>
            <a:endParaRPr lang="fr-FR" sz="2800" dirty="0"/>
          </a:p>
          <a:p>
            <a:pPr algn="ctr"/>
            <a:endParaRPr lang="fr-FR" sz="2800" b="1" dirty="0" smtClean="0">
              <a:solidFill>
                <a:srgbClr val="FF0000"/>
              </a:solidFill>
            </a:endParaRPr>
          </a:p>
          <a:p>
            <a:pPr algn="ctr"/>
            <a:endParaRPr lang="fr-FR" sz="2400" b="1" dirty="0"/>
          </a:p>
        </p:txBody>
      </p:sp>
      <p:pic>
        <p:nvPicPr>
          <p:cNvPr id="8" name="Image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r="6486"/>
          <a:stretch/>
        </p:blipFill>
        <p:spPr bwMode="auto">
          <a:xfrm>
            <a:off x="5571394" y="272361"/>
            <a:ext cx="1310174" cy="11866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 11" descr="Image1"/>
          <p:cNvPicPr/>
          <p:nvPr/>
        </p:nvPicPr>
        <p:blipFill>
          <a:blip r:embed="rId5"/>
          <a:stretch>
            <a:fillRect/>
          </a:stretch>
        </p:blipFill>
        <p:spPr>
          <a:xfrm>
            <a:off x="8066519" y="339953"/>
            <a:ext cx="2189844" cy="12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29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D843-9523-4B09-861C-BB5E1A2DAA82}"/>
              </a:ext>
            </a:extLst>
          </p:cNvPr>
          <p:cNvSpPr txBox="1">
            <a:spLocks/>
          </p:cNvSpPr>
          <p:nvPr/>
        </p:nvSpPr>
        <p:spPr>
          <a:xfrm>
            <a:off x="369455" y="740791"/>
            <a:ext cx="11700625" cy="8826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800" b="1" dirty="0">
                <a:solidFill>
                  <a:srgbClr val="FF0000"/>
                </a:solidFill>
              </a:rPr>
              <a:t>PLAN DE PRESENTATION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E7504F-8543-470A-85E0-8883CEF6E66C}"/>
              </a:ext>
            </a:extLst>
          </p:cNvPr>
          <p:cNvSpPr/>
          <p:nvPr/>
        </p:nvSpPr>
        <p:spPr>
          <a:xfrm>
            <a:off x="931867" y="1649567"/>
            <a:ext cx="10815223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fr-FR" sz="3600" dirty="0"/>
          </a:p>
          <a:p>
            <a:r>
              <a:rPr lang="fr-FR" sz="4000" dirty="0">
                <a:solidFill>
                  <a:srgbClr val="0070C0"/>
                </a:solidFill>
              </a:rPr>
              <a:t>INTRODUCTION 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fr-FR" sz="4000" dirty="0" smtClean="0">
                <a:solidFill>
                  <a:srgbClr val="0070C0"/>
                </a:solidFill>
              </a:rPr>
              <a:t>Situation et </a:t>
            </a:r>
            <a:r>
              <a:rPr lang="fr-FR" sz="4000" dirty="0">
                <a:solidFill>
                  <a:srgbClr val="0070C0"/>
                </a:solidFill>
              </a:rPr>
              <a:t>d</a:t>
            </a:r>
            <a:r>
              <a:rPr lang="fr-FR" sz="4000" dirty="0" smtClean="0">
                <a:solidFill>
                  <a:srgbClr val="0070C0"/>
                </a:solidFill>
              </a:rPr>
              <a:t>éfis  du secteur EAH au Mali</a:t>
            </a:r>
            <a:endParaRPr lang="fr-FR" sz="4000" dirty="0">
              <a:solidFill>
                <a:srgbClr val="0070C0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fr-FR" sz="4000" dirty="0" smtClean="0">
                <a:solidFill>
                  <a:srgbClr val="0070C0"/>
                </a:solidFill>
              </a:rPr>
              <a:t>Actions majeures en faveur du DHEA au Mali;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fr-FR" sz="4000" dirty="0" smtClean="0">
                <a:solidFill>
                  <a:srgbClr val="0070C0"/>
                </a:solidFill>
              </a:rPr>
              <a:t> </a:t>
            </a:r>
            <a:r>
              <a:rPr lang="fr-FR" sz="4000" dirty="0" smtClean="0">
                <a:solidFill>
                  <a:srgbClr val="0070C0"/>
                </a:solidFill>
              </a:rPr>
              <a:t>Avancées/Cas </a:t>
            </a:r>
            <a:r>
              <a:rPr lang="fr-FR" sz="4000" dirty="0" smtClean="0">
                <a:solidFill>
                  <a:srgbClr val="0070C0"/>
                </a:solidFill>
              </a:rPr>
              <a:t>de succès  </a:t>
            </a:r>
            <a:endParaRPr lang="fr-FR" sz="4000" dirty="0" smtClean="0">
              <a:solidFill>
                <a:srgbClr val="0070C0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fr-FR" sz="4000" dirty="0" smtClean="0">
                <a:solidFill>
                  <a:srgbClr val="0070C0"/>
                </a:solidFill>
              </a:rPr>
              <a:t>Perspectives </a:t>
            </a:r>
            <a:endParaRPr lang="fr-FR" sz="4000" dirty="0" smtClean="0">
              <a:solidFill>
                <a:srgbClr val="0070C0"/>
              </a:solidFill>
            </a:endParaRPr>
          </a:p>
          <a:p>
            <a:pPr lvl="0"/>
            <a:endParaRPr lang="fr-FR" sz="2800" dirty="0"/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580748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D843-9523-4B09-861C-BB5E1A2DAA82}"/>
              </a:ext>
            </a:extLst>
          </p:cNvPr>
          <p:cNvSpPr txBox="1">
            <a:spLocks/>
          </p:cNvSpPr>
          <p:nvPr/>
        </p:nvSpPr>
        <p:spPr>
          <a:xfrm>
            <a:off x="175247" y="230992"/>
            <a:ext cx="11700625" cy="8826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INTRODUCTION 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E7504F-8543-470A-85E0-8883CEF6E66C}"/>
              </a:ext>
            </a:extLst>
          </p:cNvPr>
          <p:cNvSpPr/>
          <p:nvPr/>
        </p:nvSpPr>
        <p:spPr>
          <a:xfrm>
            <a:off x="639271" y="695915"/>
            <a:ext cx="11146543" cy="648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 smtClean="0">
                <a:solidFill>
                  <a:srgbClr val="0070C0"/>
                </a:solidFill>
              </a:rPr>
              <a:t> </a:t>
            </a:r>
            <a:r>
              <a:rPr lang="fr-FR" sz="2400" dirty="0" smtClean="0"/>
              <a:t>En </a:t>
            </a:r>
            <a:r>
              <a:rPr lang="fr-FR" sz="2400" dirty="0"/>
              <a:t>adhérant aux ODD en 2015, </a:t>
            </a:r>
            <a:r>
              <a:rPr lang="fr-FR" sz="2400" dirty="0" smtClean="0"/>
              <a:t>au SWA, AFRICASAN, la vision 2063, en adoptant le CREDD,  </a:t>
            </a:r>
            <a:r>
              <a:rPr lang="fr-FR" sz="2400" dirty="0"/>
              <a:t>et </a:t>
            </a:r>
            <a:r>
              <a:rPr lang="fr-FR" sz="2400" dirty="0" smtClean="0"/>
              <a:t>en reconnaissant </a:t>
            </a:r>
            <a:r>
              <a:rPr lang="fr-FR" sz="2400" dirty="0"/>
              <a:t>dans la constitution de juillet 2023, le Mali </a:t>
            </a:r>
            <a:r>
              <a:rPr lang="fr-FR" sz="2400" dirty="0" smtClean="0"/>
              <a:t>à l’instar d’autres pays africains, fait du droit d’accès </a:t>
            </a:r>
            <a:r>
              <a:rPr lang="fr-FR" sz="2400" dirty="0"/>
              <a:t>aux services d’eau, d’assainissement </a:t>
            </a:r>
            <a:r>
              <a:rPr lang="fr-FR" sz="2400" dirty="0" smtClean="0"/>
              <a:t> </a:t>
            </a:r>
            <a:r>
              <a:rPr lang="fr-FR" sz="2400" dirty="0"/>
              <a:t>une priorité nationale. </a:t>
            </a:r>
          </a:p>
          <a:p>
            <a:r>
              <a:rPr lang="fr-FR" sz="2400" dirty="0"/>
              <a:t>La CN-CIEPA/WASH en tant que faitière, actrice dans ce secteur de plus d’une décennie fait de l’accès universel aux services d’eau potables et d’hygiène et d'assainissement son cheval de bataille. </a:t>
            </a:r>
          </a:p>
          <a:p>
            <a:r>
              <a:rPr lang="fr-FR" sz="2400" dirty="0"/>
              <a:t>Membre de AAFEA depuis plusieurs années, la CN-CIEPA/WASH </a:t>
            </a:r>
            <a:r>
              <a:rPr lang="fr-FR" sz="2400" dirty="0" smtClean="0"/>
              <a:t>saisit  </a:t>
            </a:r>
            <a:r>
              <a:rPr lang="fr-FR" sz="2400" dirty="0"/>
              <a:t>cette </a:t>
            </a:r>
            <a:r>
              <a:rPr lang="fr-FR" sz="2400" dirty="0" smtClean="0"/>
              <a:t>tribune des OSC africaines  pour </a:t>
            </a:r>
            <a:r>
              <a:rPr lang="fr-FR" sz="2400" dirty="0"/>
              <a:t>partager </a:t>
            </a:r>
            <a:r>
              <a:rPr lang="fr-FR" sz="2400" dirty="0" smtClean="0"/>
              <a:t>le peu expérience qu’elle a su capitaliser au cours de ces dernières années en matière d’engagement et de plaidoyer en faveur  de la promotion des DHEA  Afrique en général et particulièrement  au Mali.  </a:t>
            </a:r>
          </a:p>
          <a:p>
            <a:r>
              <a:rPr lang="fr-FR" sz="2400" dirty="0" smtClean="0"/>
              <a:t>Les défis et les enjeux sont certes immenses, mais les actions et succès accomplis dans de nombreux pays africains y compris au Mali donnent de l’espoir aux faitières du secteur pour  l’atteinte de l’ODD 6. </a:t>
            </a:r>
            <a:endParaRPr lang="fr-FR" sz="2400" dirty="0"/>
          </a:p>
          <a:p>
            <a:pPr lvl="0"/>
            <a:endParaRPr lang="fr-FR" sz="2400" dirty="0"/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9365415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D843-9523-4B09-861C-BB5E1A2DAA82}"/>
              </a:ext>
            </a:extLst>
          </p:cNvPr>
          <p:cNvSpPr txBox="1">
            <a:spLocks/>
          </p:cNvSpPr>
          <p:nvPr/>
        </p:nvSpPr>
        <p:spPr>
          <a:xfrm>
            <a:off x="175247" y="230992"/>
            <a:ext cx="11700625" cy="8826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I.  Situation </a:t>
            </a:r>
            <a:r>
              <a:rPr lang="fr-FR" sz="2400" b="1" dirty="0">
                <a:solidFill>
                  <a:srgbClr val="FF0000"/>
                </a:solidFill>
              </a:rPr>
              <a:t>et défis  du secteur EAH au Mali</a:t>
            </a:r>
          </a:p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E7504F-8543-470A-85E0-8883CEF6E66C}"/>
              </a:ext>
            </a:extLst>
          </p:cNvPr>
          <p:cNvSpPr/>
          <p:nvPr/>
        </p:nvSpPr>
        <p:spPr>
          <a:xfrm>
            <a:off x="653719" y="873939"/>
            <a:ext cx="1113209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400" b="1" dirty="0" smtClean="0">
              <a:solidFill>
                <a:srgbClr val="0070C0"/>
              </a:solidFill>
            </a:endParaRPr>
          </a:p>
          <a:p>
            <a:r>
              <a:rPr lang="fr-FR" sz="2400" b="1" dirty="0" smtClean="0">
                <a:solidFill>
                  <a:srgbClr val="0070C0"/>
                </a:solidFill>
              </a:rPr>
              <a:t>Etat des lieux: </a:t>
            </a:r>
          </a:p>
          <a:p>
            <a:r>
              <a:rPr lang="fr-FR" sz="2400" dirty="0" smtClean="0"/>
              <a:t>L’Etat des lieux  </a:t>
            </a:r>
            <a:r>
              <a:rPr lang="fr-FR" sz="2400" dirty="0"/>
              <a:t>de EHA au Mali se présente comme suite: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400" dirty="0">
                <a:solidFill>
                  <a:srgbClr val="FF0000"/>
                </a:solidFill>
              </a:rPr>
              <a:t>Taux d’accès </a:t>
            </a:r>
            <a:r>
              <a:rPr lang="fr-FR" sz="2400" dirty="0"/>
              <a:t>: Eau: </a:t>
            </a:r>
            <a:r>
              <a:rPr lang="fr-FR" sz="2400" dirty="0">
                <a:solidFill>
                  <a:srgbClr val="FFC000"/>
                </a:solidFill>
              </a:rPr>
              <a:t>72,1%</a:t>
            </a:r>
            <a:r>
              <a:rPr lang="fr-FR" sz="2400" dirty="0"/>
              <a:t>, Assainissement: </a:t>
            </a:r>
            <a:r>
              <a:rPr lang="fr-FR" sz="2400" dirty="0">
                <a:solidFill>
                  <a:srgbClr val="FFC000"/>
                </a:solidFill>
              </a:rPr>
              <a:t>45%</a:t>
            </a:r>
            <a:r>
              <a:rPr lang="fr-FR" sz="2400" dirty="0"/>
              <a:t>, Hygiène installations CS(rural):  </a:t>
            </a:r>
            <a:r>
              <a:rPr lang="fr-FR" sz="2400" dirty="0">
                <a:solidFill>
                  <a:srgbClr val="FFC000"/>
                </a:solidFill>
              </a:rPr>
              <a:t>42 %, </a:t>
            </a:r>
            <a:r>
              <a:rPr lang="fr-FR" sz="2400" dirty="0"/>
              <a:t>Taux de panne(35% en moyenne), Nombre de villages sans points d’eau potable </a:t>
            </a:r>
            <a:r>
              <a:rPr lang="fr-FR" sz="2400" dirty="0">
                <a:solidFill>
                  <a:srgbClr val="FFC000"/>
                </a:solidFill>
              </a:rPr>
              <a:t>(517).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400" dirty="0">
                <a:solidFill>
                  <a:srgbClr val="FF0000"/>
                </a:solidFill>
              </a:rPr>
              <a:t>Cadre juridique, institutionnel</a:t>
            </a:r>
            <a:r>
              <a:rPr lang="fr-FR" sz="2400" dirty="0"/>
              <a:t>: Code de l’eau (2002), Lois déchets, loi sur la décentralisation, code foncier, décrets, arrêtés, MEE, MEADD, MSDS.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400" dirty="0">
                <a:solidFill>
                  <a:srgbClr val="FF0000"/>
                </a:solidFill>
              </a:rPr>
              <a:t>Cadre politique, programmatique et règlementation</a:t>
            </a:r>
            <a:r>
              <a:rPr lang="fr-FR" sz="2400" dirty="0"/>
              <a:t>: PNE, PNA, PNAEP, PROSEA, PS WASH/PCI, ATPC</a:t>
            </a:r>
            <a:r>
              <a:rPr lang="fr-FR" sz="2400" dirty="0">
                <a:solidFill>
                  <a:srgbClr val="FFC000"/>
                </a:solidFill>
              </a:rPr>
              <a:t>( 5%), </a:t>
            </a:r>
            <a:r>
              <a:rPr lang="fr-FR" sz="2400" dirty="0"/>
              <a:t>PS-WASH Education, CREE, STEFI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400" dirty="0">
                <a:solidFill>
                  <a:srgbClr val="FF0000"/>
                </a:solidFill>
              </a:rPr>
              <a:t>Financement et mobilisation de ressources</a:t>
            </a:r>
            <a:r>
              <a:rPr lang="fr-FR" sz="2400" dirty="0"/>
              <a:t>: Budgets d’état </a:t>
            </a:r>
            <a:r>
              <a:rPr lang="fr-FR" sz="2400" dirty="0">
                <a:solidFill>
                  <a:srgbClr val="FFC000"/>
                </a:solidFill>
              </a:rPr>
              <a:t>(3,6%), </a:t>
            </a:r>
            <a:r>
              <a:rPr lang="fr-FR" sz="2400" dirty="0"/>
              <a:t>taux de consommation de fonds (moyenne: </a:t>
            </a:r>
            <a:r>
              <a:rPr lang="fr-FR" sz="2400" dirty="0">
                <a:solidFill>
                  <a:srgbClr val="FFC000"/>
                </a:solidFill>
              </a:rPr>
              <a:t>45%), </a:t>
            </a:r>
            <a:r>
              <a:rPr lang="fr-FR" sz="2400" dirty="0"/>
              <a:t>Dépenses en WASH</a:t>
            </a:r>
            <a:r>
              <a:rPr lang="fr-FR" sz="2400" dirty="0">
                <a:solidFill>
                  <a:srgbClr val="FFC000"/>
                </a:solidFill>
              </a:rPr>
              <a:t>(1 058 millions </a:t>
            </a:r>
            <a:r>
              <a:rPr lang="fr-FR" sz="2400" dirty="0"/>
              <a:t>en 2021),  Fonds extérieurs </a:t>
            </a:r>
            <a:r>
              <a:rPr lang="fr-FR" sz="2400" dirty="0">
                <a:solidFill>
                  <a:srgbClr val="FFC000"/>
                </a:solidFill>
              </a:rPr>
              <a:t>(80%) </a:t>
            </a:r>
            <a:r>
              <a:rPr lang="fr-FR" sz="2400" dirty="0"/>
              <a:t>existence de petits projets des ONG et OSC. 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634723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rgbClr val="FF0000"/>
                </a:solidFill>
              </a:rPr>
              <a:t>1I- DEFIS et ENJEUX 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fr-FR" sz="2800" dirty="0" smtClean="0"/>
              <a:t>Financement/mobilisation </a:t>
            </a:r>
            <a:r>
              <a:rPr lang="fr-FR" sz="2800" dirty="0"/>
              <a:t>des fonds; </a:t>
            </a:r>
            <a:endParaRPr lang="fr-FR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fr-FR" sz="2800" dirty="0" smtClean="0"/>
              <a:t>Gouvernance (participation, responsabilisation, transparence et </a:t>
            </a:r>
            <a:r>
              <a:rPr lang="fr-FR" sz="2800" dirty="0" err="1" smtClean="0"/>
              <a:t>redevailité</a:t>
            </a:r>
            <a:r>
              <a:rPr lang="fr-FR" sz="2800" dirty="0" smtClean="0"/>
              <a:t>); </a:t>
            </a:r>
            <a:endParaRPr lang="fr-FR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sz="2800" dirty="0"/>
              <a:t>Adoption définitive  de la PNE, PNA et programmes nationaux;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800" dirty="0"/>
              <a:t>Effectivité du transfert des ressources financières de l’Etat aux communes et la maitrise d’ouvrage;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800" dirty="0" smtClean="0"/>
              <a:t>Effectivité </a:t>
            </a:r>
            <a:r>
              <a:rPr lang="fr-FR" sz="2800" dirty="0" smtClean="0"/>
              <a:t>(application des textes)  </a:t>
            </a:r>
            <a:r>
              <a:rPr lang="fr-FR" sz="2800" dirty="0"/>
              <a:t>du droit d’accès aux services EHA;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800" dirty="0"/>
              <a:t>S</a:t>
            </a:r>
            <a:r>
              <a:rPr lang="fr-FR" sz="2800" dirty="0" smtClean="0"/>
              <a:t>écurité </a:t>
            </a:r>
            <a:r>
              <a:rPr lang="fr-FR" sz="2800" dirty="0"/>
              <a:t>et la </a:t>
            </a:r>
            <a:r>
              <a:rPr lang="fr-FR" sz="2800" dirty="0" smtClean="0"/>
              <a:t>situation  </a:t>
            </a:r>
            <a:r>
              <a:rPr lang="fr-FR" sz="2800" dirty="0"/>
              <a:t>politique  </a:t>
            </a:r>
            <a:endParaRPr lang="fr-FR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fr-FR" sz="2800" dirty="0" smtClean="0"/>
              <a:t>Changements climatiques </a:t>
            </a:r>
          </a:p>
          <a:p>
            <a:pPr>
              <a:lnSpc>
                <a:spcPct val="250000"/>
              </a:lnSpc>
              <a:buFontTx/>
              <a:buChar char="-"/>
            </a:pPr>
            <a:endParaRPr lang="fr-FR" dirty="0"/>
          </a:p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3136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rgbClr val="FF0000"/>
                </a:solidFill>
              </a:rPr>
              <a:t>1II- Actions de plaidoyer et de mobilisation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Formations des responsables d’institutions, des ministères, des services centraux et des OSC sur la notion, les principes,  outils et techniques d’appropriations et d’application en DHEA;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Formations des OSC et faitières sur les techniques de plaidoyer et de suivis  en DHEA;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Mobilisation des OSC et la presse en faveur de la promotion des DHEA;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Organisation de foras et tables rondes sur la mobilisation des fonds innovants pour la promotion des droits à l’eau et assainissement;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Organisation de nombreuses conférences de presse et débats radios ou télé.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endParaRPr lang="fr-FR" sz="1900" b="1" dirty="0" smtClean="0"/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endParaRPr lang="fr-FR" dirty="0" smtClean="0"/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endParaRPr lang="fr-FR" b="1" dirty="0" smtClean="0"/>
          </a:p>
          <a:p>
            <a:pPr>
              <a:lnSpc>
                <a:spcPct val="250000"/>
              </a:lnSpc>
              <a:buFontTx/>
              <a:buChar char="-"/>
            </a:pPr>
            <a:endParaRPr lang="fr-FR" dirty="0"/>
          </a:p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6681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FF0000"/>
                </a:solidFill>
              </a:rPr>
              <a:t>Actions de plaidoyer et de mobilisation </a:t>
            </a:r>
            <a:r>
              <a:rPr lang="fr-FR" b="1" dirty="0" smtClean="0">
                <a:solidFill>
                  <a:srgbClr val="FF0000"/>
                </a:solidFill>
              </a:rPr>
              <a:t>(suite)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/>
              <a:t>Organisations de nombreuses actions de plaidoyer à l’endroit des plus hautes autorités en faveur des reformes des textes pour la prise en compte des DHEA dans les textes fondamentaux et les politiques publiques;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/>
              <a:t>Organisations des espaces d’interpellations au niveau national et local sur les DHEA;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/>
              <a:t>Organisations de plaidoyer parlementaire et budgétaire;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/>
              <a:t>Organisation de séances d’écoutes et des audiences parlementaires et ministériels;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/>
              <a:t>Production et partage des notes de positionnement et d’analyses sur le DHEA;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/>
              <a:t>Publication de nombreux articles de presse et mini documentaires sur les DHEA;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endParaRPr lang="fr-FR" sz="1900" b="1" dirty="0" smtClean="0"/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endParaRPr lang="fr-FR" dirty="0" smtClean="0"/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endParaRPr lang="fr-FR" b="1" dirty="0" smtClean="0"/>
          </a:p>
          <a:p>
            <a:pPr>
              <a:lnSpc>
                <a:spcPct val="250000"/>
              </a:lnSpc>
              <a:buFontTx/>
              <a:buChar char="-"/>
            </a:pPr>
            <a:endParaRPr lang="fr-FR" dirty="0"/>
          </a:p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9470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Iv. Avancées/PROGRES  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Reconnaissance de l’eau et assainissement comme droit fondamental dans la constitution de 2023 du Mali;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Validation technique de la PNE, PNA et de 8 programmes nationaux;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Adoption d’une vision après CREDD  2063;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Statut de Pays pionnier en SWA et de progrès intéressant sur </a:t>
            </a:r>
            <a:r>
              <a:rPr lang="fr-FR" sz="1900" b="1" dirty="0" err="1" smtClean="0"/>
              <a:t>AfricaSan</a:t>
            </a:r>
            <a:r>
              <a:rPr lang="fr-FR" sz="1900" b="1" dirty="0" smtClean="0"/>
              <a:t>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Présentation de rapports volontaire pays du Mali sur la mise en œuvre de l’ODD 6;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Forte mobilisation de la presse en faveur du DHEA, marquée par de nombreuses publication;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sz="1900" b="1" dirty="0" smtClean="0"/>
              <a:t>Forte implication des membres du CNT en faveur des DHEA;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endParaRPr lang="fr-FR" sz="1900" b="1" dirty="0" smtClean="0"/>
          </a:p>
          <a:p>
            <a:pPr>
              <a:lnSpc>
                <a:spcPct val="250000"/>
              </a:lnSpc>
              <a:buFontTx/>
              <a:buChar char="-"/>
            </a:pPr>
            <a:endParaRPr lang="fr-FR" dirty="0"/>
          </a:p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4523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Avancées/PROGRES (suite)   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b="1" dirty="0" smtClean="0"/>
              <a:t>Progression du taux d’accès à l’eau à 72,1% 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b="1" dirty="0" smtClean="0"/>
              <a:t>Progression du taux du budget: 3,5%.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b="1" dirty="0" smtClean="0"/>
              <a:t>Réduction du nombre de villages n’ayant accès à l’eau potable à 517;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b="1" dirty="0" smtClean="0"/>
              <a:t>Adoption de nombreuses stratégies nationales en WASH santé, WASH éducation, WASH Nutrition;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b="1" dirty="0" smtClean="0"/>
              <a:t>Mise </a:t>
            </a:r>
            <a:r>
              <a:rPr lang="fr-FR" b="1" dirty="0"/>
              <a:t> </a:t>
            </a:r>
            <a:r>
              <a:rPr lang="fr-FR" b="1" dirty="0" smtClean="0"/>
              <a:t>à disposition </a:t>
            </a:r>
            <a:r>
              <a:rPr lang="fr-FR" b="1" dirty="0" smtClean="0"/>
              <a:t>de nombreux outils de suivis de DHEA. </a:t>
            </a:r>
            <a:endParaRPr lang="fr-FR" b="1" dirty="0" smtClean="0"/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fr-FR" b="1" dirty="0" smtClean="0"/>
              <a:t>Adhésion des partenaires et alliés en faveur de l’effectivité des DHEA au Mali. </a:t>
            </a:r>
            <a:endParaRPr lang="fr-FR" b="1" dirty="0" smtClean="0"/>
          </a:p>
          <a:p>
            <a:pPr>
              <a:lnSpc>
                <a:spcPct val="250000"/>
              </a:lnSpc>
              <a:buFontTx/>
              <a:buChar char="-"/>
            </a:pPr>
            <a:endParaRPr lang="fr-FR" dirty="0"/>
          </a:p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3391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V. Perspectives  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endParaRPr lang="fr-FR" sz="1900" b="1" dirty="0" smtClean="0"/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FR" sz="1800" b="1" dirty="0" smtClean="0"/>
              <a:t>Intensifier le plaidoyer en faveur de l’</a:t>
            </a:r>
            <a:r>
              <a:rPr lang="fr-FR" sz="1800" b="1" dirty="0" err="1" smtClean="0"/>
              <a:t>éffectivité</a:t>
            </a:r>
            <a:r>
              <a:rPr lang="fr-FR" sz="1800" b="1" dirty="0" smtClean="0"/>
              <a:t> du droit constitutionnel à l’eau et à l’assainissement;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FR" sz="1800" b="1" dirty="0" smtClean="0"/>
              <a:t>Plaidoyer en faveur de la validation politique des nouveaux  code de l’eau, PNE et PNA en cours 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FR" sz="1800" b="1" dirty="0"/>
              <a:t>P</a:t>
            </a:r>
            <a:r>
              <a:rPr lang="fr-FR" sz="1800" b="1" dirty="0" smtClean="0"/>
              <a:t>laidoyer pour le financement du WASH en cours;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FR" sz="1800" b="1" dirty="0" smtClean="0"/>
              <a:t>Consolider la collaboration entre les réseaux membres;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FR" sz="1800" b="1" dirty="0" smtClean="0"/>
              <a:t>Intensifier la campagne de presse en faveur des DHEA. </a:t>
            </a:r>
          </a:p>
          <a:p>
            <a:pPr marL="0" indent="0">
              <a:lnSpc>
                <a:spcPct val="250000"/>
              </a:lnSpc>
              <a:buNone/>
            </a:pPr>
            <a:endParaRPr lang="fr-FR" sz="1800" b="1" dirty="0" smtClean="0"/>
          </a:p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32373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20225" y="9198"/>
            <a:ext cx="10813676" cy="613283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/>
              <a:t> PHOTOS  </a:t>
            </a:r>
            <a:endParaRPr lang="fr-FR" sz="4000" dirty="0"/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2" y="414780"/>
            <a:ext cx="8587426" cy="572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937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/>
              <a:t> PHOTOS  </a:t>
            </a:r>
            <a:endParaRPr lang="fr-FR" sz="4000" dirty="0"/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  <p:pic>
        <p:nvPicPr>
          <p:cNvPr id="4" name="Image 3" descr="C:\Users\HP\Desktop\thumbnail SWA 1.jf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71" y="978408"/>
            <a:ext cx="7826158" cy="5092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80931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/>
              <a:t> PHOTOS  </a:t>
            </a:r>
            <a:endParaRPr lang="fr-FR" sz="4000" dirty="0"/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1" y="0"/>
            <a:ext cx="8955072" cy="597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92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/>
              <a:t> </a:t>
            </a:r>
            <a:endParaRPr lang="fr-FR" sz="4000" dirty="0"/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0276"/>
            <a:ext cx="9171888" cy="611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510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C013-BEE0-45F4-89B5-19E578FAE5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813676" cy="613283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/>
              <a:t> </a:t>
            </a:r>
            <a:endParaRPr lang="fr-FR" sz="4000" dirty="0"/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2" y="153748"/>
            <a:ext cx="11822464" cy="543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29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  <p:pic>
        <p:nvPicPr>
          <p:cNvPr id="5" name="Image 4" descr="C:\Users\HP\Desktop\thumbnail SWA 6.jf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560" y="216816"/>
            <a:ext cx="7670999" cy="5854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7963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" y="311085"/>
            <a:ext cx="10344504" cy="560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242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5318A2DD-6723-492B-B2F2-E146C93225AF}"/>
              </a:ext>
            </a:extLst>
          </p:cNvPr>
          <p:cNvSpPr txBox="1">
            <a:spLocks/>
          </p:cNvSpPr>
          <p:nvPr/>
        </p:nvSpPr>
        <p:spPr>
          <a:xfrm>
            <a:off x="411480" y="978408"/>
            <a:ext cx="11631167" cy="5175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50000"/>
              </a:lnSpc>
              <a:buNone/>
            </a:pPr>
            <a:endParaRPr lang="fr-FR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01" y="56561"/>
            <a:ext cx="8032438" cy="60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7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TM10001114[[fn=Galerie]]</Template>
  <TotalTime>351</TotalTime>
  <Words>921</Words>
  <Application>Microsoft Office PowerPoint</Application>
  <PresentationFormat>Grand écran</PresentationFormat>
  <Paragraphs>85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Gill Sans MT</vt:lpstr>
      <vt:lpstr>Wingdings</vt:lpstr>
      <vt:lpstr>Galerie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Djoouro BOCOUM</dc:creator>
  <cp:lastModifiedBy>HP</cp:lastModifiedBy>
  <cp:revision>145</cp:revision>
  <dcterms:created xsi:type="dcterms:W3CDTF">2020-10-26T17:26:37Z</dcterms:created>
  <dcterms:modified xsi:type="dcterms:W3CDTF">2025-07-26T16:24:45Z</dcterms:modified>
</cp:coreProperties>
</file>