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80" r:id="rId2"/>
    <p:sldId id="257" r:id="rId3"/>
    <p:sldId id="305" r:id="rId4"/>
    <p:sldId id="308" r:id="rId5"/>
    <p:sldId id="295" r:id="rId6"/>
    <p:sldId id="296" r:id="rId7"/>
    <p:sldId id="306" r:id="rId8"/>
    <p:sldId id="297" r:id="rId9"/>
    <p:sldId id="307" r:id="rId10"/>
    <p:sldId id="291" r:id="rId11"/>
    <p:sldId id="298" r:id="rId12"/>
    <p:sldId id="299" r:id="rId13"/>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C1FD2E-5ED1-1354-6D39-40C40BCF73DB}" name="Borrenpohl, Zach" initials="BZ" userId="S::ZACH.BORRENPOHL@tetratech.com::7e409c22-73d0-4611-b5fe-1c50e45dfb13" providerId="AD"/>
  <p188:author id="{4E0338DC-37EA-4CC4-7D48-2CD1A4ED6468}" name="Gala, Keval" initials="GK" userId="S::KEVAL.GALA@tetratech.com::314b788c-c779-4dd0-83ae-59b284212d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ED7D31"/>
    <a:srgbClr val="4472C4"/>
    <a:srgbClr val="72C0EB"/>
    <a:srgbClr val="F15A29"/>
    <a:srgbClr val="75C043"/>
    <a:srgbClr val="FFFFFF"/>
    <a:srgbClr val="E5761D"/>
    <a:srgbClr val="000000"/>
    <a:srgbClr val="188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6D72B-3DF7-49F1-8F2C-2AC4EE6426C1}" type="datetimeFigureOut">
              <a:rPr lang="fr-FR" smtClean="0"/>
              <a:t>28/07/2025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87F7F7-D737-442B-BE5E-795BEC257E25}" type="slidenum">
              <a:rPr lang="fr-FR" smtClean="0"/>
              <a:t>‹N°›</a:t>
            </a:fld>
            <a:endParaRPr lang="fr-FR"/>
          </a:p>
        </p:txBody>
      </p:sp>
    </p:spTree>
    <p:extLst>
      <p:ext uri="{BB962C8B-B14F-4D97-AF65-F5344CB8AC3E}">
        <p14:creationId xmlns:p14="http://schemas.microsoft.com/office/powerpoint/2010/main" val="2576667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B87F7F7-D737-442B-BE5E-795BEC257E25}" type="slidenum">
              <a:rPr lang="fr-FR" smtClean="0"/>
              <a:t>1</a:t>
            </a:fld>
            <a:endParaRPr lang="fr-FR"/>
          </a:p>
        </p:txBody>
      </p:sp>
    </p:spTree>
    <p:extLst>
      <p:ext uri="{BB962C8B-B14F-4D97-AF65-F5344CB8AC3E}">
        <p14:creationId xmlns:p14="http://schemas.microsoft.com/office/powerpoint/2010/main" val="2206378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46CE7D5-CF57-46EF-B807-FDD0502418D4}" type="datetimeFigureOut">
              <a:rPr lang="en-GB" smtClean="0"/>
              <a:t>28/07/2025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46CE7D5-CF57-46EF-B807-FDD0502418D4}" type="datetimeFigureOut">
              <a:rPr lang="en-GB" smtClean="0"/>
              <a:t>28/07/2025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46CE7D5-CF57-46EF-B807-FDD0502418D4}" type="datetimeFigureOut">
              <a:rPr lang="en-GB" smtClean="0"/>
              <a:t>28/07/2025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46CE7D5-CF57-46EF-B807-FDD0502418D4}" type="datetimeFigureOut">
              <a:rPr lang="en-GB" smtClean="0"/>
              <a:t>28/07/2025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28/07/2025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6CE7D5-CF57-46EF-B807-FDD0502418D4}" type="datetimeFigureOut">
              <a:rPr lang="en-GB" smtClean="0"/>
              <a:t>28/07/2025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6CE7D5-CF57-46EF-B807-FDD0502418D4}" type="datetimeFigureOut">
              <a:rPr lang="en-GB" smtClean="0"/>
              <a:t>28/07/2025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‹N°›</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28/07/2025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‹N°›</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E85F35-5936-752E-919C-E44A0BABB0DD}"/>
              </a:ext>
            </a:extLst>
          </p:cNvPr>
          <p:cNvSpPr/>
          <p:nvPr/>
        </p:nvSpPr>
        <p:spPr>
          <a:xfrm>
            <a:off x="-5219" y="3429000"/>
            <a:ext cx="12191999" cy="3428999"/>
          </a:xfrm>
          <a:prstGeom prst="rect">
            <a:avLst/>
          </a:prstGeom>
          <a:solidFill>
            <a:srgbClr val="61C262"/>
          </a:solidFill>
          <a:ln>
            <a:solidFill>
              <a:srgbClr val="61C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1524000" y="5892801"/>
            <a:ext cx="9144000" cy="823190"/>
          </a:xfrm>
        </p:spPr>
        <p:txBody>
          <a:bodyPr vert="horz" lIns="91440" tIns="45720" rIns="91440" bIns="45720" rtlCol="0" anchor="t">
            <a:noAutofit/>
          </a:bodyPr>
          <a:lstStyle/>
          <a:p>
            <a:pPr>
              <a:spcBef>
                <a:spcPct val="0"/>
              </a:spcBef>
            </a:pPr>
            <a:r>
              <a:rPr lang="en-GB" b="1" dirty="0" err="1">
                <a:solidFill>
                  <a:schemeClr val="bg1"/>
                </a:solidFill>
                <a:ea typeface="Roboto"/>
                <a:cs typeface="Roboto"/>
              </a:rPr>
              <a:t>Adissoda</a:t>
            </a:r>
            <a:r>
              <a:rPr lang="en-GB" b="1" dirty="0">
                <a:solidFill>
                  <a:schemeClr val="bg1"/>
                </a:solidFill>
                <a:ea typeface="Roboto"/>
                <a:cs typeface="Roboto"/>
              </a:rPr>
              <a:t> </a:t>
            </a:r>
            <a:r>
              <a:rPr lang="en-GB" b="1" dirty="0" err="1">
                <a:solidFill>
                  <a:schemeClr val="bg1"/>
                </a:solidFill>
                <a:ea typeface="Roboto"/>
                <a:cs typeface="Roboto"/>
              </a:rPr>
              <a:t>Gbedo</a:t>
            </a:r>
            <a:r>
              <a:rPr lang="en-GB" b="1" dirty="0">
                <a:solidFill>
                  <a:schemeClr val="bg1"/>
                </a:solidFill>
                <a:ea typeface="Roboto"/>
                <a:cs typeface="Roboto"/>
              </a:rPr>
              <a:t> </a:t>
            </a:r>
            <a:r>
              <a:rPr lang="en-GB" b="1" dirty="0" err="1">
                <a:solidFill>
                  <a:schemeClr val="bg1"/>
                </a:solidFill>
                <a:ea typeface="Roboto"/>
                <a:cs typeface="Roboto"/>
              </a:rPr>
              <a:t>Yadjidé</a:t>
            </a:r>
            <a:r>
              <a:rPr lang="en-GB" b="1" dirty="0">
                <a:solidFill>
                  <a:schemeClr val="bg1"/>
                </a:solidFill>
                <a:ea typeface="Roboto"/>
                <a:cs typeface="Roboto"/>
              </a:rPr>
              <a:t> </a:t>
            </a:r>
          </a:p>
          <a:p>
            <a:pPr>
              <a:spcBef>
                <a:spcPct val="0"/>
              </a:spcBef>
            </a:pPr>
            <a:r>
              <a:rPr lang="en-GB" sz="1800" b="1" dirty="0">
                <a:solidFill>
                  <a:schemeClr val="bg1"/>
                </a:solidFill>
                <a:ea typeface="Roboto"/>
                <a:cs typeface="Roboto"/>
              </a:rPr>
              <a:t>29 Juillet 2025</a:t>
            </a:r>
          </a:p>
        </p:txBody>
      </p:sp>
      <p:sp>
        <p:nvSpPr>
          <p:cNvPr id="8" name="Titre 7">
            <a:extLst>
              <a:ext uri="{FF2B5EF4-FFF2-40B4-BE49-F238E27FC236}">
                <a16:creationId xmlns:a16="http://schemas.microsoft.com/office/drawing/2014/main" id="{50FFC781-D59F-756A-F0B8-240106EDB0FF}"/>
              </a:ext>
            </a:extLst>
          </p:cNvPr>
          <p:cNvSpPr>
            <a:spLocks noGrp="1"/>
          </p:cNvSpPr>
          <p:nvPr>
            <p:ph type="ctrTitle"/>
          </p:nvPr>
        </p:nvSpPr>
        <p:spPr>
          <a:xfrm>
            <a:off x="1181155" y="1740714"/>
            <a:ext cx="9383681" cy="1119876"/>
          </a:xfrm>
        </p:spPr>
        <p:txBody>
          <a:bodyPr>
            <a:normAutofit/>
          </a:bodyPr>
          <a:lstStyle/>
          <a:p>
            <a:r>
              <a:rPr lang="fr-FR" sz="3200" b="1" dirty="0"/>
              <a:t>15 ans de reconnaissance du droit humain à l’eau : quel impact en Afrique de l’Ouest et du Centre ? </a:t>
            </a:r>
            <a:endParaRPr lang="fr-FR" sz="3200" dirty="0"/>
          </a:p>
        </p:txBody>
      </p:sp>
      <p:sp>
        <p:nvSpPr>
          <p:cNvPr id="11" name="ZoneTexte 10">
            <a:extLst>
              <a:ext uri="{FF2B5EF4-FFF2-40B4-BE49-F238E27FC236}">
                <a16:creationId xmlns:a16="http://schemas.microsoft.com/office/drawing/2014/main" id="{2FFA1729-FBA4-83BA-5298-6060A082B1CD}"/>
              </a:ext>
            </a:extLst>
          </p:cNvPr>
          <p:cNvSpPr txBox="1"/>
          <p:nvPr/>
        </p:nvSpPr>
        <p:spPr>
          <a:xfrm>
            <a:off x="626151" y="4273937"/>
            <a:ext cx="10929258" cy="1077218"/>
          </a:xfrm>
          <a:prstGeom prst="rect">
            <a:avLst/>
          </a:prstGeom>
          <a:noFill/>
        </p:spPr>
        <p:txBody>
          <a:bodyPr wrap="square" rtlCol="0">
            <a:spAutoFit/>
          </a:bodyPr>
          <a:lstStyle/>
          <a:p>
            <a:pPr algn="ctr"/>
            <a:r>
              <a:rPr lang="fr-FR" sz="3200" b="1" dirty="0">
                <a:latin typeface="Aptos" panose="020B0004020202020204" pitchFamily="34" charset="0"/>
              </a:rPr>
              <a:t>Les stratégies nationales de mise en œuvre du droit à l’eau et à l’assainissement : réussites et limites. Cas du Bénin</a:t>
            </a:r>
          </a:p>
        </p:txBody>
      </p:sp>
      <p:pic>
        <p:nvPicPr>
          <p:cNvPr id="12" name="Image 11">
            <a:extLst>
              <a:ext uri="{FF2B5EF4-FFF2-40B4-BE49-F238E27FC236}">
                <a16:creationId xmlns:a16="http://schemas.microsoft.com/office/drawing/2014/main" id="{6FE5559A-A27C-4667-1F5A-14B5DB0DFE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26151" y="507502"/>
            <a:ext cx="1988354" cy="726212"/>
          </a:xfrm>
          <a:prstGeom prst="rect">
            <a:avLst/>
          </a:prstGeom>
          <a:noFill/>
          <a:ln>
            <a:noFill/>
          </a:ln>
        </p:spPr>
      </p:pic>
      <p:pic>
        <p:nvPicPr>
          <p:cNvPr id="14" name="Image 13">
            <a:extLst>
              <a:ext uri="{FF2B5EF4-FFF2-40B4-BE49-F238E27FC236}">
                <a16:creationId xmlns:a16="http://schemas.microsoft.com/office/drawing/2014/main" id="{4144015E-071E-9CCC-335E-21280AD2F1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704756" y="539884"/>
            <a:ext cx="1841187" cy="782295"/>
          </a:xfrm>
          <a:prstGeom prst="rect">
            <a:avLst/>
          </a:prstGeom>
          <a:noFill/>
          <a:ln>
            <a:noFill/>
          </a:ln>
        </p:spPr>
      </p:pic>
      <p:pic>
        <p:nvPicPr>
          <p:cNvPr id="15" name="Image 14">
            <a:extLst>
              <a:ext uri="{FF2B5EF4-FFF2-40B4-BE49-F238E27FC236}">
                <a16:creationId xmlns:a16="http://schemas.microsoft.com/office/drawing/2014/main" id="{204AB39C-6B31-3212-6C0E-6F5FEACFE25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8469268" y="491107"/>
            <a:ext cx="1589132" cy="742607"/>
          </a:xfrm>
          <a:prstGeom prst="rect">
            <a:avLst/>
          </a:prstGeom>
          <a:noFill/>
          <a:ln>
            <a:noFill/>
          </a:ln>
        </p:spPr>
      </p:pic>
      <p:pic>
        <p:nvPicPr>
          <p:cNvPr id="16" name="Image 15" descr="C:\Users\PC ALAIN\Downloads\canea 3 bis web.jpg">
            <a:extLst>
              <a:ext uri="{FF2B5EF4-FFF2-40B4-BE49-F238E27FC236}">
                <a16:creationId xmlns:a16="http://schemas.microsoft.com/office/drawing/2014/main" id="{C28DC84D-BCB5-F401-21B2-FD36CE651D3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21822" y="5544717"/>
            <a:ext cx="1067173" cy="1360449"/>
          </a:xfrm>
          <a:prstGeom prst="rect">
            <a:avLst/>
          </a:prstGeom>
          <a:noFill/>
          <a:ln>
            <a:noFill/>
          </a:ln>
        </p:spPr>
      </p:pic>
    </p:spTree>
    <p:extLst>
      <p:ext uri="{BB962C8B-B14F-4D97-AF65-F5344CB8AC3E}">
        <p14:creationId xmlns:p14="http://schemas.microsoft.com/office/powerpoint/2010/main" val="1065121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1846FF-5D3F-4FEB-01A7-F4AAF4BD50F0}"/>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BF391A3-8761-0BB8-81F4-BEAF18E492EF}"/>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ABB16809-64F2-24CF-1DC2-3B115CBF961D}"/>
              </a:ext>
            </a:extLst>
          </p:cNvPr>
          <p:cNvSpPr>
            <a:spLocks noGrp="1"/>
          </p:cNvSpPr>
          <p:nvPr>
            <p:ph type="title"/>
          </p:nvPr>
        </p:nvSpPr>
        <p:spPr>
          <a:xfrm>
            <a:off x="3184697" y="369946"/>
            <a:ext cx="4476669" cy="573551"/>
          </a:xfrm>
        </p:spPr>
        <p:txBody>
          <a:bodyPr>
            <a:normAutofit fontScale="90000"/>
          </a:bodyPr>
          <a:lstStyle/>
          <a:p>
            <a:pPr algn="ctr"/>
            <a:r>
              <a:rPr lang="en-US" dirty="0">
                <a:solidFill>
                  <a:schemeClr val="bg1"/>
                </a:solidFill>
              </a:rPr>
              <a:t>Plan</a:t>
            </a:r>
          </a:p>
        </p:txBody>
      </p:sp>
      <p:pic>
        <p:nvPicPr>
          <p:cNvPr id="17" name="Graphique 16">
            <a:extLst>
              <a:ext uri="{FF2B5EF4-FFF2-40B4-BE49-F238E27FC236}">
                <a16:creationId xmlns:a16="http://schemas.microsoft.com/office/drawing/2014/main" id="{05CA050E-ABC8-7687-9EAE-612DFD7406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987" y="1616396"/>
            <a:ext cx="1375776" cy="638753"/>
          </a:xfrm>
          <a:prstGeom prst="rect">
            <a:avLst/>
          </a:prstGeom>
          <a:effectLst>
            <a:outerShdw blurRad="50800" dist="38100" dir="2700000" algn="tl" rotWithShape="0">
              <a:prstClr val="black">
                <a:alpha val="40000"/>
              </a:prstClr>
            </a:outerShdw>
          </a:effectLst>
        </p:spPr>
      </p:pic>
      <p:pic>
        <p:nvPicPr>
          <p:cNvPr id="18" name="Graphique 17">
            <a:extLst>
              <a:ext uri="{FF2B5EF4-FFF2-40B4-BE49-F238E27FC236}">
                <a16:creationId xmlns:a16="http://schemas.microsoft.com/office/drawing/2014/main" id="{7F62DAD5-8A65-FFB6-561B-5795988246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2757810"/>
            <a:ext cx="1375776" cy="638753"/>
          </a:xfrm>
          <a:prstGeom prst="rect">
            <a:avLst/>
          </a:prstGeom>
          <a:effectLst>
            <a:outerShdw blurRad="50800" dist="38100" dir="2700000" algn="tl" rotWithShape="0">
              <a:prstClr val="black">
                <a:alpha val="40000"/>
              </a:prstClr>
            </a:outerShdw>
          </a:effectLst>
        </p:spPr>
      </p:pic>
      <p:pic>
        <p:nvPicPr>
          <p:cNvPr id="19" name="Graphique 18">
            <a:extLst>
              <a:ext uri="{FF2B5EF4-FFF2-40B4-BE49-F238E27FC236}">
                <a16:creationId xmlns:a16="http://schemas.microsoft.com/office/drawing/2014/main" id="{A32F1A1F-DEB0-6149-C3DA-B88225DEFB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809" y="3850933"/>
            <a:ext cx="1375776" cy="638753"/>
          </a:xfrm>
          <a:prstGeom prst="rect">
            <a:avLst/>
          </a:prstGeom>
          <a:effectLst>
            <a:outerShdw blurRad="50800" dist="38100" dir="2700000" algn="tl" rotWithShape="0">
              <a:prstClr val="black">
                <a:alpha val="40000"/>
              </a:prstClr>
            </a:outerShdw>
          </a:effectLst>
        </p:spPr>
      </p:pic>
      <p:sp>
        <p:nvSpPr>
          <p:cNvPr id="25" name="Subtitle 2">
            <a:extLst>
              <a:ext uri="{FF2B5EF4-FFF2-40B4-BE49-F238E27FC236}">
                <a16:creationId xmlns:a16="http://schemas.microsoft.com/office/drawing/2014/main" id="{E2E01B7A-E835-F4F3-02EE-282085892B9A}"/>
              </a:ext>
            </a:extLst>
          </p:cNvPr>
          <p:cNvSpPr txBox="1">
            <a:spLocks/>
          </p:cNvSpPr>
          <p:nvPr/>
        </p:nvSpPr>
        <p:spPr>
          <a:xfrm>
            <a:off x="295223" y="1622710"/>
            <a:ext cx="725356" cy="7780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1200"/>
              </a:spcAft>
              <a:buFont typeface="Arial" panose="020B0604020202020204" pitchFamily="34" charset="0"/>
              <a:buNone/>
            </a:pPr>
            <a:r>
              <a:rPr lang="en-US" sz="4000" b="1" dirty="0">
                <a:solidFill>
                  <a:schemeClr val="bg1"/>
                </a:solidFill>
                <a:latin typeface="+mj-lt"/>
                <a:ea typeface="Calibri" panose="020F0502020204030204" pitchFamily="34" charset="0"/>
              </a:rPr>
              <a:t>1</a:t>
            </a:r>
          </a:p>
        </p:txBody>
      </p:sp>
      <p:sp>
        <p:nvSpPr>
          <p:cNvPr id="26" name="Subtitle 2">
            <a:extLst>
              <a:ext uri="{FF2B5EF4-FFF2-40B4-BE49-F238E27FC236}">
                <a16:creationId xmlns:a16="http://schemas.microsoft.com/office/drawing/2014/main" id="{406B4D13-7357-5E95-01BF-E73B46AC9FAF}"/>
              </a:ext>
            </a:extLst>
          </p:cNvPr>
          <p:cNvSpPr txBox="1">
            <a:spLocks/>
          </p:cNvSpPr>
          <p:nvPr/>
        </p:nvSpPr>
        <p:spPr>
          <a:xfrm>
            <a:off x="295223" y="2760721"/>
            <a:ext cx="725356" cy="7780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1200"/>
              </a:spcAft>
              <a:buFont typeface="Arial" panose="020B0604020202020204" pitchFamily="34" charset="0"/>
              <a:buNone/>
            </a:pPr>
            <a:r>
              <a:rPr lang="en-US" sz="4000" b="1" dirty="0">
                <a:solidFill>
                  <a:schemeClr val="bg1"/>
                </a:solidFill>
                <a:latin typeface="+mj-lt"/>
                <a:ea typeface="Calibri" panose="020F0502020204030204" pitchFamily="34" charset="0"/>
              </a:rPr>
              <a:t>2</a:t>
            </a:r>
          </a:p>
        </p:txBody>
      </p:sp>
      <p:sp>
        <p:nvSpPr>
          <p:cNvPr id="27" name="Subtitle 2">
            <a:extLst>
              <a:ext uri="{FF2B5EF4-FFF2-40B4-BE49-F238E27FC236}">
                <a16:creationId xmlns:a16="http://schemas.microsoft.com/office/drawing/2014/main" id="{5F1C75AA-5C7C-4524-7351-3D6E3EE6EC79}"/>
              </a:ext>
            </a:extLst>
          </p:cNvPr>
          <p:cNvSpPr txBox="1">
            <a:spLocks/>
          </p:cNvSpPr>
          <p:nvPr/>
        </p:nvSpPr>
        <p:spPr>
          <a:xfrm>
            <a:off x="325210" y="3843166"/>
            <a:ext cx="725356" cy="7780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1200"/>
              </a:spcAft>
              <a:buFont typeface="Arial" panose="020B0604020202020204" pitchFamily="34" charset="0"/>
              <a:buNone/>
            </a:pPr>
            <a:r>
              <a:rPr lang="en-US" sz="4000" b="1" dirty="0">
                <a:solidFill>
                  <a:schemeClr val="bg1"/>
                </a:solidFill>
                <a:latin typeface="+mj-lt"/>
                <a:ea typeface="Calibri" panose="020F0502020204030204" pitchFamily="34" charset="0"/>
              </a:rPr>
              <a:t>3</a:t>
            </a:r>
          </a:p>
        </p:txBody>
      </p:sp>
      <p:pic>
        <p:nvPicPr>
          <p:cNvPr id="12" name="Graphique 11">
            <a:extLst>
              <a:ext uri="{FF2B5EF4-FFF2-40B4-BE49-F238E27FC236}">
                <a16:creationId xmlns:a16="http://schemas.microsoft.com/office/drawing/2014/main" id="{027EEE4B-153B-E35E-CA4F-F787AD659B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921" y="4706410"/>
            <a:ext cx="1375776" cy="638753"/>
          </a:xfrm>
          <a:prstGeom prst="rect">
            <a:avLst/>
          </a:prstGeom>
          <a:effectLst>
            <a:outerShdw blurRad="50800" dist="38100" dir="2700000" algn="tl" rotWithShape="0">
              <a:prstClr val="black">
                <a:alpha val="40000"/>
              </a:prstClr>
            </a:outerShdw>
          </a:effectLst>
        </p:spPr>
      </p:pic>
      <p:sp>
        <p:nvSpPr>
          <p:cNvPr id="13" name="Subtitle 2">
            <a:extLst>
              <a:ext uri="{FF2B5EF4-FFF2-40B4-BE49-F238E27FC236}">
                <a16:creationId xmlns:a16="http://schemas.microsoft.com/office/drawing/2014/main" id="{787C4863-55ED-009A-223B-F242B68D8B83}"/>
              </a:ext>
            </a:extLst>
          </p:cNvPr>
          <p:cNvSpPr txBox="1">
            <a:spLocks/>
          </p:cNvSpPr>
          <p:nvPr/>
        </p:nvSpPr>
        <p:spPr>
          <a:xfrm>
            <a:off x="295223" y="4837935"/>
            <a:ext cx="725356" cy="7780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1200"/>
              </a:spcAft>
              <a:buFont typeface="Arial" panose="020B0604020202020204" pitchFamily="34" charset="0"/>
              <a:buNone/>
            </a:pPr>
            <a:r>
              <a:rPr lang="en-US" sz="4000" b="1" dirty="0">
                <a:solidFill>
                  <a:schemeClr val="bg1"/>
                </a:solidFill>
                <a:latin typeface="+mj-lt"/>
                <a:ea typeface="Calibri" panose="020F0502020204030204" pitchFamily="34" charset="0"/>
              </a:rPr>
              <a:t>4</a:t>
            </a:r>
          </a:p>
        </p:txBody>
      </p:sp>
      <p:pic>
        <p:nvPicPr>
          <p:cNvPr id="16" name="Graphique 15">
            <a:extLst>
              <a:ext uri="{FF2B5EF4-FFF2-40B4-BE49-F238E27FC236}">
                <a16:creationId xmlns:a16="http://schemas.microsoft.com/office/drawing/2014/main" id="{781DE687-17AB-4B98-E620-0D5B16B6A8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5611681"/>
            <a:ext cx="1375776" cy="638753"/>
          </a:xfrm>
          <a:prstGeom prst="rect">
            <a:avLst/>
          </a:prstGeom>
          <a:effectLst>
            <a:outerShdw blurRad="50800" dist="38100" dir="2700000" algn="tl" rotWithShape="0">
              <a:prstClr val="black">
                <a:alpha val="40000"/>
              </a:prstClr>
            </a:outerShdw>
          </a:effectLst>
        </p:spPr>
      </p:pic>
      <p:sp>
        <p:nvSpPr>
          <p:cNvPr id="20" name="Subtitle 2">
            <a:extLst>
              <a:ext uri="{FF2B5EF4-FFF2-40B4-BE49-F238E27FC236}">
                <a16:creationId xmlns:a16="http://schemas.microsoft.com/office/drawing/2014/main" id="{C804438D-EF5B-5B0B-86B0-E730F127861B}"/>
              </a:ext>
            </a:extLst>
          </p:cNvPr>
          <p:cNvSpPr txBox="1">
            <a:spLocks/>
          </p:cNvSpPr>
          <p:nvPr/>
        </p:nvSpPr>
        <p:spPr>
          <a:xfrm>
            <a:off x="325210" y="5550646"/>
            <a:ext cx="725356" cy="7780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1200"/>
              </a:spcAft>
              <a:buFont typeface="Arial" panose="020B0604020202020204" pitchFamily="34" charset="0"/>
              <a:buNone/>
            </a:pPr>
            <a:r>
              <a:rPr lang="en-US" sz="4000" b="1" dirty="0">
                <a:solidFill>
                  <a:schemeClr val="bg1"/>
                </a:solidFill>
                <a:latin typeface="+mj-lt"/>
                <a:ea typeface="Calibri" panose="020F0502020204030204" pitchFamily="34" charset="0"/>
              </a:rPr>
              <a:t>5</a:t>
            </a:r>
          </a:p>
        </p:txBody>
      </p:sp>
      <p:sp>
        <p:nvSpPr>
          <p:cNvPr id="22" name="ZoneTexte 21">
            <a:extLst>
              <a:ext uri="{FF2B5EF4-FFF2-40B4-BE49-F238E27FC236}">
                <a16:creationId xmlns:a16="http://schemas.microsoft.com/office/drawing/2014/main" id="{F3B5DC1B-FF6E-C98A-8AEE-011D69716441}"/>
              </a:ext>
            </a:extLst>
          </p:cNvPr>
          <p:cNvSpPr txBox="1"/>
          <p:nvPr/>
        </p:nvSpPr>
        <p:spPr>
          <a:xfrm>
            <a:off x="2164079" y="1674162"/>
            <a:ext cx="7863840" cy="523220"/>
          </a:xfrm>
          <a:prstGeom prst="rect">
            <a:avLst/>
          </a:prstGeom>
          <a:noFill/>
        </p:spPr>
        <p:txBody>
          <a:bodyPr wrap="square" rtlCol="0">
            <a:spAutoFit/>
          </a:bodyPr>
          <a:lstStyle/>
          <a:p>
            <a:r>
              <a:rPr lang="fr-FR" sz="2800" b="1" dirty="0"/>
              <a:t>Introduction </a:t>
            </a:r>
          </a:p>
        </p:txBody>
      </p:sp>
      <p:sp>
        <p:nvSpPr>
          <p:cNvPr id="29" name="ZoneTexte 28">
            <a:extLst>
              <a:ext uri="{FF2B5EF4-FFF2-40B4-BE49-F238E27FC236}">
                <a16:creationId xmlns:a16="http://schemas.microsoft.com/office/drawing/2014/main" id="{A9885CE0-0848-693A-258C-B06121E83DD8}"/>
              </a:ext>
            </a:extLst>
          </p:cNvPr>
          <p:cNvSpPr txBox="1"/>
          <p:nvPr/>
        </p:nvSpPr>
        <p:spPr>
          <a:xfrm>
            <a:off x="2164079" y="2839488"/>
            <a:ext cx="5061180" cy="954107"/>
          </a:xfrm>
          <a:prstGeom prst="rect">
            <a:avLst/>
          </a:prstGeom>
          <a:noFill/>
        </p:spPr>
        <p:txBody>
          <a:bodyPr wrap="square" rtlCol="0">
            <a:spAutoFit/>
          </a:bodyPr>
          <a:lstStyle/>
          <a:p>
            <a:r>
              <a:rPr lang="fr-FR" sz="2800" b="1" dirty="0"/>
              <a:t>Stratégies/Mécanismes nationaux mis en œuvre</a:t>
            </a:r>
          </a:p>
        </p:txBody>
      </p:sp>
      <p:sp>
        <p:nvSpPr>
          <p:cNvPr id="30" name="ZoneTexte 29">
            <a:extLst>
              <a:ext uri="{FF2B5EF4-FFF2-40B4-BE49-F238E27FC236}">
                <a16:creationId xmlns:a16="http://schemas.microsoft.com/office/drawing/2014/main" id="{4C459A99-4452-8DB3-B2D9-F1B318C54543}"/>
              </a:ext>
            </a:extLst>
          </p:cNvPr>
          <p:cNvSpPr txBox="1"/>
          <p:nvPr/>
        </p:nvSpPr>
        <p:spPr>
          <a:xfrm>
            <a:off x="2164079" y="3798822"/>
            <a:ext cx="7863840" cy="523220"/>
          </a:xfrm>
          <a:prstGeom prst="rect">
            <a:avLst/>
          </a:prstGeom>
          <a:noFill/>
        </p:spPr>
        <p:txBody>
          <a:bodyPr wrap="square" rtlCol="0">
            <a:spAutoFit/>
          </a:bodyPr>
          <a:lstStyle/>
          <a:p>
            <a:r>
              <a:rPr lang="fr-FR" sz="2800" b="1" dirty="0"/>
              <a:t>Réussites </a:t>
            </a:r>
          </a:p>
        </p:txBody>
      </p:sp>
      <p:sp>
        <p:nvSpPr>
          <p:cNvPr id="31" name="ZoneTexte 30">
            <a:extLst>
              <a:ext uri="{FF2B5EF4-FFF2-40B4-BE49-F238E27FC236}">
                <a16:creationId xmlns:a16="http://schemas.microsoft.com/office/drawing/2014/main" id="{2A37EFE3-25B2-E6D9-2925-422AB2C3E936}"/>
              </a:ext>
            </a:extLst>
          </p:cNvPr>
          <p:cNvSpPr txBox="1"/>
          <p:nvPr/>
        </p:nvSpPr>
        <p:spPr>
          <a:xfrm>
            <a:off x="2164079" y="5678058"/>
            <a:ext cx="3472223" cy="523220"/>
          </a:xfrm>
          <a:prstGeom prst="rect">
            <a:avLst/>
          </a:prstGeom>
          <a:noFill/>
        </p:spPr>
        <p:txBody>
          <a:bodyPr wrap="square" rtlCol="0">
            <a:spAutoFit/>
          </a:bodyPr>
          <a:lstStyle/>
          <a:p>
            <a:r>
              <a:rPr lang="fr-FR" sz="2800" b="1" dirty="0"/>
              <a:t>Conclusion  </a:t>
            </a:r>
          </a:p>
        </p:txBody>
      </p:sp>
      <p:sp>
        <p:nvSpPr>
          <p:cNvPr id="32" name="ZoneTexte 31">
            <a:extLst>
              <a:ext uri="{FF2B5EF4-FFF2-40B4-BE49-F238E27FC236}">
                <a16:creationId xmlns:a16="http://schemas.microsoft.com/office/drawing/2014/main" id="{C106BB3C-9A9C-E117-3EA8-1B0DC0A970CD}"/>
              </a:ext>
            </a:extLst>
          </p:cNvPr>
          <p:cNvSpPr txBox="1"/>
          <p:nvPr/>
        </p:nvSpPr>
        <p:spPr>
          <a:xfrm>
            <a:off x="2164079" y="4758156"/>
            <a:ext cx="7863840" cy="523220"/>
          </a:xfrm>
          <a:prstGeom prst="rect">
            <a:avLst/>
          </a:prstGeom>
          <a:noFill/>
        </p:spPr>
        <p:txBody>
          <a:bodyPr wrap="square" rtlCol="0">
            <a:spAutoFit/>
          </a:bodyPr>
          <a:lstStyle/>
          <a:p>
            <a:r>
              <a:rPr lang="fr-FR" sz="2800" b="1" dirty="0"/>
              <a:t>Limites  </a:t>
            </a:r>
          </a:p>
        </p:txBody>
      </p:sp>
      <p:pic>
        <p:nvPicPr>
          <p:cNvPr id="3" name="Image 2">
            <a:extLst>
              <a:ext uri="{FF2B5EF4-FFF2-40B4-BE49-F238E27FC236}">
                <a16:creationId xmlns:a16="http://schemas.microsoft.com/office/drawing/2014/main" id="{D389C3E9-83EB-345B-43C7-E0677BF4A6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1150162"/>
            <a:ext cx="6061604" cy="3409653"/>
          </a:xfrm>
          <a:prstGeom prst="rect">
            <a:avLst/>
          </a:prstGeom>
        </p:spPr>
      </p:pic>
    </p:spTree>
    <p:extLst>
      <p:ext uri="{BB962C8B-B14F-4D97-AF65-F5344CB8AC3E}">
        <p14:creationId xmlns:p14="http://schemas.microsoft.com/office/powerpoint/2010/main" val="417554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5E74EAE-3C69-21A4-B531-5203DFB3F6CC}"/>
              </a:ext>
            </a:extLst>
          </p:cNvPr>
          <p:cNvSpPr>
            <a:spLocks noGrp="1"/>
          </p:cNvSpPr>
          <p:nvPr>
            <p:ph idx="1"/>
          </p:nvPr>
        </p:nvSpPr>
        <p:spPr/>
        <p:txBody>
          <a:bodyPr>
            <a:normAutofit/>
          </a:bodyPr>
          <a:lstStyle/>
          <a:p>
            <a:pPr algn="just"/>
            <a:r>
              <a:rPr lang="fr-FR" dirty="0"/>
              <a:t>Le Bénin a été l’un des 122 Etats qui ont voté  en faveur de la résolution A/RES/64/292 qui stipule dans son Paragraphe 1er </a:t>
            </a:r>
            <a:r>
              <a:rPr lang="fr-FR" i="1" dirty="0"/>
              <a:t>"que le droit à l’eau potable et à l’assainissement est un droit de l’homme, essentiel à la pleine jouissance de la vie et à l’exercice de tous les droits de l’homme".</a:t>
            </a:r>
          </a:p>
          <a:p>
            <a:pPr marL="0" indent="0" algn="just">
              <a:buNone/>
            </a:pPr>
            <a:endParaRPr lang="fr-FR" i="1" dirty="0"/>
          </a:p>
          <a:p>
            <a:pPr algn="just"/>
            <a:r>
              <a:rPr lang="fr-FR" dirty="0"/>
              <a:t>Le pays a </a:t>
            </a:r>
            <a:r>
              <a:rPr lang="fr-FR" dirty="0" err="1"/>
              <a:t>implementé</a:t>
            </a:r>
            <a:r>
              <a:rPr lang="fr-FR" dirty="0"/>
              <a:t> une volonté politique affichée par la mise en œuvre de stratégies sectorielles indexées sur les ODD.</a:t>
            </a:r>
          </a:p>
          <a:p>
            <a:pPr marL="0" indent="0" algn="just">
              <a:buNone/>
            </a:pPr>
            <a:endParaRPr lang="fr-FR" i="1" dirty="0"/>
          </a:p>
          <a:p>
            <a:endParaRPr lang="fr-FR" i="1" dirty="0"/>
          </a:p>
          <a:p>
            <a:pPr marL="0" indent="0">
              <a:buNone/>
            </a:pPr>
            <a:endParaRPr lang="fr-FR" i="1" dirty="0"/>
          </a:p>
          <a:p>
            <a:pPr marL="0" indent="0">
              <a:buNone/>
            </a:pPr>
            <a:endParaRPr lang="fr-FR" i="1" dirty="0"/>
          </a:p>
          <a:p>
            <a:endParaRPr lang="fr-FR" dirty="0"/>
          </a:p>
        </p:txBody>
      </p:sp>
      <p:sp>
        <p:nvSpPr>
          <p:cNvPr id="6" name="Titre 5">
            <a:extLst>
              <a:ext uri="{FF2B5EF4-FFF2-40B4-BE49-F238E27FC236}">
                <a16:creationId xmlns:a16="http://schemas.microsoft.com/office/drawing/2014/main" id="{6E5E68F8-BD78-AA53-9F8C-26F76723B2E7}"/>
              </a:ext>
            </a:extLst>
          </p:cNvPr>
          <p:cNvSpPr>
            <a:spLocks noGrp="1"/>
          </p:cNvSpPr>
          <p:nvPr>
            <p:ph type="title"/>
          </p:nvPr>
        </p:nvSpPr>
        <p:spPr>
          <a:xfrm>
            <a:off x="0" y="18255"/>
            <a:ext cx="12192000" cy="1325563"/>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t>Introduction </a:t>
            </a:r>
          </a:p>
        </p:txBody>
      </p:sp>
    </p:spTree>
    <p:extLst>
      <p:ext uri="{BB962C8B-B14F-4D97-AF65-F5344CB8AC3E}">
        <p14:creationId xmlns:p14="http://schemas.microsoft.com/office/powerpoint/2010/main" val="4145530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EA73-69FE-BD67-E25C-B0C5F55602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AC8CCE-2914-8478-E191-DD3124FCA357}"/>
              </a:ext>
            </a:extLst>
          </p:cNvPr>
          <p:cNvSpPr/>
          <p:nvPr/>
        </p:nvSpPr>
        <p:spPr>
          <a:xfrm>
            <a:off x="-101404" y="1023849"/>
            <a:ext cx="4635796" cy="5744271"/>
          </a:xfrm>
          <a:prstGeom prst="rect">
            <a:avLst/>
          </a:prstGeom>
          <a:solidFill>
            <a:srgbClr val="E5761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6591176-EBAE-41A7-2328-F283D67C4E37}"/>
              </a:ext>
            </a:extLst>
          </p:cNvPr>
          <p:cNvSpPr/>
          <p:nvPr/>
        </p:nvSpPr>
        <p:spPr>
          <a:xfrm>
            <a:off x="0" y="0"/>
            <a:ext cx="12191999"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846A23A-2213-28E4-AB8B-F48DB7040C07}"/>
              </a:ext>
            </a:extLst>
          </p:cNvPr>
          <p:cNvSpPr/>
          <p:nvPr/>
        </p:nvSpPr>
        <p:spPr>
          <a:xfrm>
            <a:off x="12038774" y="-3"/>
            <a:ext cx="163285" cy="1113735"/>
          </a:xfrm>
          <a:prstGeom prst="rect">
            <a:avLst/>
          </a:prstGeom>
          <a:solidFill>
            <a:srgbClr val="75C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5">
            <a:extLst>
              <a:ext uri="{FF2B5EF4-FFF2-40B4-BE49-F238E27FC236}">
                <a16:creationId xmlns:a16="http://schemas.microsoft.com/office/drawing/2014/main" id="{97B5F488-0BE6-BB53-6B3F-4E34189873AD}"/>
              </a:ext>
            </a:extLst>
          </p:cNvPr>
          <p:cNvSpPr>
            <a:spLocks noGrp="1"/>
          </p:cNvSpPr>
          <p:nvPr>
            <p:ph type="title"/>
          </p:nvPr>
        </p:nvSpPr>
        <p:spPr>
          <a:xfrm>
            <a:off x="258617" y="270090"/>
            <a:ext cx="6958929" cy="573551"/>
          </a:xfrm>
        </p:spPr>
        <p:txBody>
          <a:bodyPr>
            <a:normAutofit fontScale="90000"/>
          </a:bodyPr>
          <a:lstStyle/>
          <a:p>
            <a:r>
              <a:rPr lang="en-US" dirty="0">
                <a:solidFill>
                  <a:schemeClr val="bg1"/>
                </a:solidFill>
              </a:rPr>
              <a:t>Introduction (suite) </a:t>
            </a:r>
          </a:p>
        </p:txBody>
      </p:sp>
      <p:sp>
        <p:nvSpPr>
          <p:cNvPr id="8" name="ZoneTexte 7">
            <a:extLst>
              <a:ext uri="{FF2B5EF4-FFF2-40B4-BE49-F238E27FC236}">
                <a16:creationId xmlns:a16="http://schemas.microsoft.com/office/drawing/2014/main" id="{B18E2AA0-D28A-D696-18CB-871B45B73B3F}"/>
              </a:ext>
            </a:extLst>
          </p:cNvPr>
          <p:cNvSpPr txBox="1"/>
          <p:nvPr/>
        </p:nvSpPr>
        <p:spPr>
          <a:xfrm>
            <a:off x="0" y="2137584"/>
            <a:ext cx="4534392" cy="3416320"/>
          </a:xfrm>
          <a:prstGeom prst="rect">
            <a:avLst/>
          </a:prstGeom>
          <a:noFill/>
          <a:ln>
            <a:noFill/>
          </a:ln>
        </p:spPr>
        <p:txBody>
          <a:bodyPr wrap="square">
            <a:spAutoFit/>
          </a:bodyPr>
          <a:lstStyle/>
          <a:p>
            <a:r>
              <a:rPr lang="fr-FR" sz="2400" b="1" dirty="0"/>
              <a:t>Cibles prioritaires du Bénin pour l’ODD 6: « </a:t>
            </a:r>
            <a:r>
              <a:rPr lang="fr-FR" sz="2400" dirty="0">
                <a:solidFill>
                  <a:srgbClr val="001D35"/>
                </a:solidFill>
                <a:latin typeface="Google Sans"/>
              </a:rPr>
              <a:t>Eau propre et assainissement », vise à garantir l'accès universel et équitable à des services d'approvisionnement en eau potable et d'assainissement gérés de manière durable d'ici 2030, en particulier pour les populations vulnérables. </a:t>
            </a:r>
            <a:endParaRPr lang="fr-FR" sz="2400" b="1" dirty="0"/>
          </a:p>
        </p:txBody>
      </p:sp>
      <p:sp>
        <p:nvSpPr>
          <p:cNvPr id="3" name="Flèche : droite 2">
            <a:extLst>
              <a:ext uri="{FF2B5EF4-FFF2-40B4-BE49-F238E27FC236}">
                <a16:creationId xmlns:a16="http://schemas.microsoft.com/office/drawing/2014/main" id="{3A050953-4CA7-77AB-CCC7-1692829089D5}"/>
              </a:ext>
            </a:extLst>
          </p:cNvPr>
          <p:cNvSpPr/>
          <p:nvPr/>
        </p:nvSpPr>
        <p:spPr>
          <a:xfrm>
            <a:off x="4635796" y="1698138"/>
            <a:ext cx="978408"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6.1</a:t>
            </a:r>
          </a:p>
        </p:txBody>
      </p:sp>
      <p:sp>
        <p:nvSpPr>
          <p:cNvPr id="4" name="Flèche : droite 3">
            <a:extLst>
              <a:ext uri="{FF2B5EF4-FFF2-40B4-BE49-F238E27FC236}">
                <a16:creationId xmlns:a16="http://schemas.microsoft.com/office/drawing/2014/main" id="{47BECB5C-D235-E12B-0A68-46CDB80669B5}"/>
              </a:ext>
            </a:extLst>
          </p:cNvPr>
          <p:cNvSpPr/>
          <p:nvPr/>
        </p:nvSpPr>
        <p:spPr>
          <a:xfrm>
            <a:off x="4681048" y="2482210"/>
            <a:ext cx="978408"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6.2</a:t>
            </a:r>
          </a:p>
        </p:txBody>
      </p:sp>
      <p:sp>
        <p:nvSpPr>
          <p:cNvPr id="5" name="Flèche : droite 4">
            <a:extLst>
              <a:ext uri="{FF2B5EF4-FFF2-40B4-BE49-F238E27FC236}">
                <a16:creationId xmlns:a16="http://schemas.microsoft.com/office/drawing/2014/main" id="{D6F3F8E7-02F8-5A2B-1E5C-8339E876BC5C}"/>
              </a:ext>
            </a:extLst>
          </p:cNvPr>
          <p:cNvSpPr/>
          <p:nvPr/>
        </p:nvSpPr>
        <p:spPr>
          <a:xfrm>
            <a:off x="4693591" y="3266283"/>
            <a:ext cx="978408"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6.4</a:t>
            </a:r>
          </a:p>
        </p:txBody>
      </p:sp>
      <p:sp>
        <p:nvSpPr>
          <p:cNvPr id="7" name="Flèche : droite 6">
            <a:extLst>
              <a:ext uri="{FF2B5EF4-FFF2-40B4-BE49-F238E27FC236}">
                <a16:creationId xmlns:a16="http://schemas.microsoft.com/office/drawing/2014/main" id="{837CEC6B-4A66-3DB5-51A3-75C16771381B}"/>
              </a:ext>
            </a:extLst>
          </p:cNvPr>
          <p:cNvSpPr/>
          <p:nvPr/>
        </p:nvSpPr>
        <p:spPr>
          <a:xfrm>
            <a:off x="4693591" y="3985428"/>
            <a:ext cx="1049896"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6.5</a:t>
            </a:r>
          </a:p>
        </p:txBody>
      </p:sp>
      <p:sp>
        <p:nvSpPr>
          <p:cNvPr id="11" name="Flèche : droite 10">
            <a:extLst>
              <a:ext uri="{FF2B5EF4-FFF2-40B4-BE49-F238E27FC236}">
                <a16:creationId xmlns:a16="http://schemas.microsoft.com/office/drawing/2014/main" id="{5C08C6BB-341C-5C3C-F03A-29FF62EC90A0}"/>
              </a:ext>
            </a:extLst>
          </p:cNvPr>
          <p:cNvSpPr/>
          <p:nvPr/>
        </p:nvSpPr>
        <p:spPr>
          <a:xfrm>
            <a:off x="4741187" y="4939087"/>
            <a:ext cx="978408"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6.a</a:t>
            </a:r>
          </a:p>
        </p:txBody>
      </p:sp>
      <p:sp>
        <p:nvSpPr>
          <p:cNvPr id="13" name="Flèche : droite 12">
            <a:extLst>
              <a:ext uri="{FF2B5EF4-FFF2-40B4-BE49-F238E27FC236}">
                <a16:creationId xmlns:a16="http://schemas.microsoft.com/office/drawing/2014/main" id="{7B70E1F6-3BE2-B47C-57EB-A2F40944E340}"/>
              </a:ext>
            </a:extLst>
          </p:cNvPr>
          <p:cNvSpPr/>
          <p:nvPr/>
        </p:nvSpPr>
        <p:spPr>
          <a:xfrm>
            <a:off x="4765079" y="5795889"/>
            <a:ext cx="978408" cy="484632"/>
          </a:xfrm>
          <a:prstGeom prst="rightArrow">
            <a:avLst/>
          </a:prstGeom>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6.b</a:t>
            </a:r>
          </a:p>
        </p:txBody>
      </p:sp>
      <p:sp>
        <p:nvSpPr>
          <p:cNvPr id="15" name="ZoneTexte 14">
            <a:extLst>
              <a:ext uri="{FF2B5EF4-FFF2-40B4-BE49-F238E27FC236}">
                <a16:creationId xmlns:a16="http://schemas.microsoft.com/office/drawing/2014/main" id="{5FECD986-7A8D-2211-39E7-47B4A8B3490C}"/>
              </a:ext>
            </a:extLst>
          </p:cNvPr>
          <p:cNvSpPr txBox="1"/>
          <p:nvPr/>
        </p:nvSpPr>
        <p:spPr>
          <a:xfrm>
            <a:off x="5936566" y="1644197"/>
            <a:ext cx="5190979" cy="738664"/>
          </a:xfrm>
          <a:prstGeom prst="rect">
            <a:avLst/>
          </a:prstGeom>
          <a:noFill/>
        </p:spPr>
        <p:txBody>
          <a:bodyPr wrap="square" rtlCol="0">
            <a:spAutoFit/>
          </a:bodyPr>
          <a:lstStyle/>
          <a:p>
            <a:r>
              <a:rPr lang="fr-FR" sz="2400" b="1" dirty="0"/>
              <a:t>Accès</a:t>
            </a:r>
            <a:r>
              <a:rPr lang="fr-FR" dirty="0"/>
              <a:t> </a:t>
            </a:r>
            <a:r>
              <a:rPr lang="fr-FR" sz="2400" b="1" dirty="0"/>
              <a:t>à l’eau potable</a:t>
            </a:r>
          </a:p>
          <a:p>
            <a:endParaRPr lang="fr-FR" dirty="0"/>
          </a:p>
        </p:txBody>
      </p:sp>
      <p:sp>
        <p:nvSpPr>
          <p:cNvPr id="19" name="ZoneTexte 18">
            <a:extLst>
              <a:ext uri="{FF2B5EF4-FFF2-40B4-BE49-F238E27FC236}">
                <a16:creationId xmlns:a16="http://schemas.microsoft.com/office/drawing/2014/main" id="{0646CCC2-F634-99B0-1DF4-C36F7251D671}"/>
              </a:ext>
            </a:extLst>
          </p:cNvPr>
          <p:cNvSpPr txBox="1"/>
          <p:nvPr/>
        </p:nvSpPr>
        <p:spPr>
          <a:xfrm>
            <a:off x="5994361" y="2296157"/>
            <a:ext cx="6207698" cy="1107996"/>
          </a:xfrm>
          <a:prstGeom prst="rect">
            <a:avLst/>
          </a:prstGeom>
          <a:noFill/>
        </p:spPr>
        <p:txBody>
          <a:bodyPr wrap="square" rtlCol="0">
            <a:spAutoFit/>
          </a:bodyPr>
          <a:lstStyle/>
          <a:p>
            <a:r>
              <a:rPr lang="fr-FR" sz="2400" b="1" dirty="0"/>
              <a:t>Accès aux services d’assainissement et d’hygiène</a:t>
            </a:r>
          </a:p>
          <a:p>
            <a:endParaRPr lang="fr-FR" dirty="0"/>
          </a:p>
        </p:txBody>
      </p:sp>
      <p:sp>
        <p:nvSpPr>
          <p:cNvPr id="23" name="ZoneTexte 22">
            <a:extLst>
              <a:ext uri="{FF2B5EF4-FFF2-40B4-BE49-F238E27FC236}">
                <a16:creationId xmlns:a16="http://schemas.microsoft.com/office/drawing/2014/main" id="{97F39FA1-66AC-3EB1-4832-CA1F46713C94}"/>
              </a:ext>
            </a:extLst>
          </p:cNvPr>
          <p:cNvSpPr txBox="1"/>
          <p:nvPr/>
        </p:nvSpPr>
        <p:spPr>
          <a:xfrm>
            <a:off x="6095997" y="3305613"/>
            <a:ext cx="5594255" cy="738664"/>
          </a:xfrm>
          <a:prstGeom prst="rect">
            <a:avLst/>
          </a:prstGeom>
          <a:noFill/>
        </p:spPr>
        <p:txBody>
          <a:bodyPr wrap="square" rtlCol="0">
            <a:spAutoFit/>
          </a:bodyPr>
          <a:lstStyle/>
          <a:p>
            <a:r>
              <a:rPr lang="fr-FR" sz="2400" b="1" dirty="0"/>
              <a:t>Gestion durable des ressources en eau</a:t>
            </a:r>
          </a:p>
          <a:p>
            <a:endParaRPr lang="fr-FR" dirty="0"/>
          </a:p>
        </p:txBody>
      </p:sp>
      <p:sp>
        <p:nvSpPr>
          <p:cNvPr id="24" name="ZoneTexte 23">
            <a:extLst>
              <a:ext uri="{FF2B5EF4-FFF2-40B4-BE49-F238E27FC236}">
                <a16:creationId xmlns:a16="http://schemas.microsoft.com/office/drawing/2014/main" id="{D354DA2E-AEC2-82C8-EB8E-D383EF71DB29}"/>
              </a:ext>
            </a:extLst>
          </p:cNvPr>
          <p:cNvSpPr txBox="1"/>
          <p:nvPr/>
        </p:nvSpPr>
        <p:spPr>
          <a:xfrm>
            <a:off x="6095997" y="4907573"/>
            <a:ext cx="6096002" cy="738664"/>
          </a:xfrm>
          <a:prstGeom prst="rect">
            <a:avLst/>
          </a:prstGeom>
          <a:noFill/>
        </p:spPr>
        <p:txBody>
          <a:bodyPr wrap="square" rtlCol="0">
            <a:spAutoFit/>
          </a:bodyPr>
          <a:lstStyle/>
          <a:p>
            <a:r>
              <a:rPr lang="fr-FR" sz="2400" b="1" dirty="0"/>
              <a:t>Coopération et renforcement de capacités</a:t>
            </a:r>
          </a:p>
          <a:p>
            <a:endParaRPr lang="fr-FR" dirty="0"/>
          </a:p>
        </p:txBody>
      </p:sp>
      <p:sp>
        <p:nvSpPr>
          <p:cNvPr id="25" name="ZoneTexte 24">
            <a:extLst>
              <a:ext uri="{FF2B5EF4-FFF2-40B4-BE49-F238E27FC236}">
                <a16:creationId xmlns:a16="http://schemas.microsoft.com/office/drawing/2014/main" id="{C74FABF9-2892-2976-6E1E-601CA64028F6}"/>
              </a:ext>
            </a:extLst>
          </p:cNvPr>
          <p:cNvSpPr txBox="1"/>
          <p:nvPr/>
        </p:nvSpPr>
        <p:spPr>
          <a:xfrm>
            <a:off x="6151810" y="5779650"/>
            <a:ext cx="4269545" cy="738664"/>
          </a:xfrm>
          <a:prstGeom prst="rect">
            <a:avLst/>
          </a:prstGeom>
          <a:noFill/>
        </p:spPr>
        <p:txBody>
          <a:bodyPr wrap="square" rtlCol="0">
            <a:spAutoFit/>
          </a:bodyPr>
          <a:lstStyle/>
          <a:p>
            <a:r>
              <a:rPr lang="fr-FR" dirty="0"/>
              <a:t> </a:t>
            </a:r>
            <a:r>
              <a:rPr lang="fr-FR" sz="2400" b="1" dirty="0"/>
              <a:t>Gestion collective de l’eau</a:t>
            </a:r>
          </a:p>
          <a:p>
            <a:endParaRPr lang="fr-FR" dirty="0"/>
          </a:p>
        </p:txBody>
      </p:sp>
      <p:sp>
        <p:nvSpPr>
          <p:cNvPr id="26" name="ZoneTexte 25">
            <a:extLst>
              <a:ext uri="{FF2B5EF4-FFF2-40B4-BE49-F238E27FC236}">
                <a16:creationId xmlns:a16="http://schemas.microsoft.com/office/drawing/2014/main" id="{0B9E9C3B-5E05-FE0C-B2BB-549C4AAA92F9}"/>
              </a:ext>
            </a:extLst>
          </p:cNvPr>
          <p:cNvSpPr txBox="1"/>
          <p:nvPr/>
        </p:nvSpPr>
        <p:spPr>
          <a:xfrm>
            <a:off x="6195821" y="3969410"/>
            <a:ext cx="5292970" cy="738664"/>
          </a:xfrm>
          <a:prstGeom prst="rect">
            <a:avLst/>
          </a:prstGeom>
          <a:noFill/>
        </p:spPr>
        <p:txBody>
          <a:bodyPr wrap="square" rtlCol="0">
            <a:spAutoFit/>
          </a:bodyPr>
          <a:lstStyle/>
          <a:p>
            <a:r>
              <a:rPr lang="fr-FR" sz="2400" b="1" dirty="0"/>
              <a:t>Gestion intégrée des ressources</a:t>
            </a:r>
          </a:p>
          <a:p>
            <a:endParaRPr lang="fr-FR" dirty="0"/>
          </a:p>
        </p:txBody>
      </p:sp>
    </p:spTree>
    <p:extLst>
      <p:ext uri="{BB962C8B-B14F-4D97-AF65-F5344CB8AC3E}">
        <p14:creationId xmlns:p14="http://schemas.microsoft.com/office/powerpoint/2010/main" val="1223073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D47E3-A7A1-3150-F04B-949CEDCCF4B5}"/>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FDA7C614-9846-8291-8188-FF87100C11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9212" y="2594020"/>
            <a:ext cx="2390775" cy="2152650"/>
          </a:xfrm>
          <a:prstGeom prst="rect">
            <a:avLst/>
          </a:prstGeom>
        </p:spPr>
      </p:pic>
      <p:pic>
        <p:nvPicPr>
          <p:cNvPr id="46" name="Graphique 45">
            <a:extLst>
              <a:ext uri="{FF2B5EF4-FFF2-40B4-BE49-F238E27FC236}">
                <a16:creationId xmlns:a16="http://schemas.microsoft.com/office/drawing/2014/main" id="{0F8A4AB0-CAE7-4039-9A48-77111F5F08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F7D85532-45E5-D7E1-5525-2EC49F716170}"/>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C9A8565-CE60-E8E0-1AB5-13BBD99FCF11}"/>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812700AA-30D5-9999-D1E8-9C44245FC28F}"/>
              </a:ext>
            </a:extLst>
          </p:cNvPr>
          <p:cNvSpPr>
            <a:spLocks noGrp="1"/>
          </p:cNvSpPr>
          <p:nvPr>
            <p:ph type="title"/>
          </p:nvPr>
        </p:nvSpPr>
        <p:spPr>
          <a:xfrm>
            <a:off x="258616" y="270090"/>
            <a:ext cx="10868929" cy="573551"/>
          </a:xfrm>
        </p:spPr>
        <p:txBody>
          <a:bodyPr>
            <a:normAutofit fontScale="90000"/>
          </a:bodyPr>
          <a:lstStyle/>
          <a:p>
            <a:r>
              <a:rPr lang="fr-FR" dirty="0"/>
              <a:t>Stratégies nationales mises en œuvre (suite)</a:t>
            </a:r>
            <a:endParaRPr lang="en-US" dirty="0">
              <a:solidFill>
                <a:schemeClr val="bg1"/>
              </a:solidFill>
            </a:endParaRPr>
          </a:p>
        </p:txBody>
      </p:sp>
      <p:sp>
        <p:nvSpPr>
          <p:cNvPr id="30" name="ZoneTexte 29">
            <a:extLst>
              <a:ext uri="{FF2B5EF4-FFF2-40B4-BE49-F238E27FC236}">
                <a16:creationId xmlns:a16="http://schemas.microsoft.com/office/drawing/2014/main" id="{841F8BFF-0EED-BEC7-D4A9-AFA22EC34A8D}"/>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D3F2969E-278E-6527-9EA1-13923BAEFC22}"/>
              </a:ext>
            </a:extLst>
          </p:cNvPr>
          <p:cNvSpPr>
            <a:spLocks noGrp="1"/>
          </p:cNvSpPr>
          <p:nvPr>
            <p:ph idx="1"/>
          </p:nvPr>
        </p:nvSpPr>
        <p:spPr>
          <a:xfrm>
            <a:off x="838200" y="1825625"/>
            <a:ext cx="10515600" cy="4476701"/>
          </a:xfrm>
        </p:spPr>
        <p:txBody>
          <a:bodyPr>
            <a:normAutofit fontScale="92500" lnSpcReduction="10000"/>
          </a:bodyPr>
          <a:lstStyle/>
          <a:p>
            <a:r>
              <a:rPr lang="fr-FR" dirty="0"/>
              <a:t>Le gouvernement  a mis l’accent sur le renforcement des services sociaux de base et de protection sociale dans le PAG II 2021–2026 </a:t>
            </a:r>
          </a:p>
          <a:p>
            <a:endParaRPr lang="fr-FR" dirty="0"/>
          </a:p>
          <a:p>
            <a:r>
              <a:rPr lang="fr-FR" dirty="0"/>
              <a:t>L’accès à l’eau potable et aux services d’assainissement (pas l’assainissement de base) est devenu un objectif prioritaire inscrits dans tous les documents de planification</a:t>
            </a:r>
          </a:p>
          <a:p>
            <a:endParaRPr lang="fr-FR" dirty="0"/>
          </a:p>
          <a:p>
            <a:r>
              <a:rPr lang="fr-FR" dirty="0"/>
              <a:t>Des avancées notables ont été faites pour réaliser le droit à l'eau et à l'assainissement, bien que des défis persistent : l’accès physique à l’eau potable, l’assainissement de base, la gouvernance locale du secteur restent encore à performer</a:t>
            </a:r>
          </a:p>
        </p:txBody>
      </p:sp>
    </p:spTree>
    <p:extLst>
      <p:ext uri="{BB962C8B-B14F-4D97-AF65-F5344CB8AC3E}">
        <p14:creationId xmlns:p14="http://schemas.microsoft.com/office/powerpoint/2010/main" val="401621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2ED3-76C0-CFC7-FE6C-C68050BBA6B8}"/>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E30E9795-598F-80B8-1A3E-96FD75CAAE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9212" y="2594020"/>
            <a:ext cx="2390775" cy="2152650"/>
          </a:xfrm>
          <a:prstGeom prst="rect">
            <a:avLst/>
          </a:prstGeom>
        </p:spPr>
      </p:pic>
      <p:pic>
        <p:nvPicPr>
          <p:cNvPr id="46" name="Graphique 45">
            <a:extLst>
              <a:ext uri="{FF2B5EF4-FFF2-40B4-BE49-F238E27FC236}">
                <a16:creationId xmlns:a16="http://schemas.microsoft.com/office/drawing/2014/main" id="{5A203AA3-F9AA-4A74-0F58-C927271C8F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4363D322-168D-E839-4172-65EB4E913F5B}"/>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52ADB61-8A0D-8722-F3B2-528A9E53FFC7}"/>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8B78048F-AD50-A98A-8EAB-E705AA7950EE}"/>
              </a:ext>
            </a:extLst>
          </p:cNvPr>
          <p:cNvSpPr>
            <a:spLocks noGrp="1"/>
          </p:cNvSpPr>
          <p:nvPr>
            <p:ph type="title"/>
          </p:nvPr>
        </p:nvSpPr>
        <p:spPr>
          <a:xfrm>
            <a:off x="258616" y="270090"/>
            <a:ext cx="10868929" cy="573551"/>
          </a:xfrm>
        </p:spPr>
        <p:txBody>
          <a:bodyPr>
            <a:normAutofit fontScale="90000"/>
          </a:bodyPr>
          <a:lstStyle/>
          <a:p>
            <a:pPr algn="ctr"/>
            <a:r>
              <a:rPr lang="fr-FR" dirty="0"/>
              <a:t>Avancées/Réussites</a:t>
            </a:r>
            <a:endParaRPr lang="en-US" dirty="0">
              <a:solidFill>
                <a:schemeClr val="bg1"/>
              </a:solidFill>
            </a:endParaRPr>
          </a:p>
        </p:txBody>
      </p:sp>
      <p:sp>
        <p:nvSpPr>
          <p:cNvPr id="30" name="ZoneTexte 29">
            <a:extLst>
              <a:ext uri="{FF2B5EF4-FFF2-40B4-BE49-F238E27FC236}">
                <a16:creationId xmlns:a16="http://schemas.microsoft.com/office/drawing/2014/main" id="{C411EA82-1452-6324-EFF1-AE604286B3A0}"/>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97DF5C4A-B585-2AEF-D662-259ADF51DD7C}"/>
              </a:ext>
            </a:extLst>
          </p:cNvPr>
          <p:cNvSpPr>
            <a:spLocks noGrp="1"/>
          </p:cNvSpPr>
          <p:nvPr>
            <p:ph idx="1"/>
          </p:nvPr>
        </p:nvSpPr>
        <p:spPr>
          <a:xfrm>
            <a:off x="218402" y="1619243"/>
            <a:ext cx="11755193" cy="5105113"/>
          </a:xfrm>
        </p:spPr>
        <p:txBody>
          <a:bodyPr>
            <a:normAutofit/>
          </a:bodyPr>
          <a:lstStyle/>
          <a:p>
            <a:pPr lvl="0"/>
            <a:r>
              <a:rPr lang="fr-FR" b="1" dirty="0"/>
              <a:t>Renouvellement du cadre légal et institutionnel pour l‘arrimer aux ODD et au contexte de la décentralisation:</a:t>
            </a:r>
            <a:endParaRPr lang="fr-FR" dirty="0"/>
          </a:p>
          <a:p>
            <a:r>
              <a:rPr lang="fr-FR" dirty="0"/>
              <a:t>Loi portant gestion de l’eau : nouvelles normes, responsabilisation ascendante,  l’eau pour tous et pour tous les usages </a:t>
            </a:r>
          </a:p>
          <a:p>
            <a:r>
              <a:rPr lang="fr-FR" dirty="0"/>
              <a:t>Loi portant hygiène publique qui adresse tout type d’hygiène : eau,  habitation, lieux publics, menstruelle, industries, morgues etc…</a:t>
            </a:r>
          </a:p>
          <a:p>
            <a:r>
              <a:rPr lang="fr-FR" dirty="0"/>
              <a:t>Création d’ANAEP/MR, restructuration de la SONEB, renforcement de la DGDU et de l’ANSSP</a:t>
            </a:r>
          </a:p>
          <a:p>
            <a:r>
              <a:rPr lang="fr-FR" dirty="0"/>
              <a:t>Création et animation d’organes sectoriels consultatifs regroupant les principaux acteurs y compris les OSC</a:t>
            </a:r>
          </a:p>
        </p:txBody>
      </p:sp>
    </p:spTree>
    <p:extLst>
      <p:ext uri="{BB962C8B-B14F-4D97-AF65-F5344CB8AC3E}">
        <p14:creationId xmlns:p14="http://schemas.microsoft.com/office/powerpoint/2010/main" val="2377020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94AD6-2173-45D7-BEE4-3FBA3EE720F2}"/>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586B51A0-A6CA-568A-228A-DAE19F0CBD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30376" y="5878036"/>
            <a:ext cx="2390775" cy="2152650"/>
          </a:xfrm>
          <a:prstGeom prst="rect">
            <a:avLst/>
          </a:prstGeom>
        </p:spPr>
      </p:pic>
      <p:pic>
        <p:nvPicPr>
          <p:cNvPr id="46" name="Graphique 45">
            <a:extLst>
              <a:ext uri="{FF2B5EF4-FFF2-40B4-BE49-F238E27FC236}">
                <a16:creationId xmlns:a16="http://schemas.microsoft.com/office/drawing/2014/main" id="{BDF6A3F6-E7EF-0071-1F59-E1EF573F1F5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69BF01C5-8B05-61DA-FF0A-A37E198C3C65}"/>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E0ED207F-BA23-6BFF-5208-C8A9DE4F9A29}"/>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64D99C46-3CE7-8D7E-FCE3-A39DF1DFC441}"/>
              </a:ext>
            </a:extLst>
          </p:cNvPr>
          <p:cNvSpPr>
            <a:spLocks noGrp="1"/>
          </p:cNvSpPr>
          <p:nvPr>
            <p:ph type="title"/>
          </p:nvPr>
        </p:nvSpPr>
        <p:spPr>
          <a:xfrm>
            <a:off x="258616" y="270090"/>
            <a:ext cx="10868929" cy="573551"/>
          </a:xfrm>
        </p:spPr>
        <p:txBody>
          <a:bodyPr>
            <a:normAutofit fontScale="90000"/>
          </a:bodyPr>
          <a:lstStyle/>
          <a:p>
            <a:pPr algn="ctr"/>
            <a:r>
              <a:rPr lang="fr-FR" dirty="0"/>
              <a:t>Avancées/Réussites</a:t>
            </a:r>
            <a:endParaRPr lang="en-US" dirty="0">
              <a:solidFill>
                <a:schemeClr val="bg1"/>
              </a:solidFill>
            </a:endParaRPr>
          </a:p>
        </p:txBody>
      </p:sp>
      <p:sp>
        <p:nvSpPr>
          <p:cNvPr id="30" name="ZoneTexte 29">
            <a:extLst>
              <a:ext uri="{FF2B5EF4-FFF2-40B4-BE49-F238E27FC236}">
                <a16:creationId xmlns:a16="http://schemas.microsoft.com/office/drawing/2014/main" id="{3EC50DEA-89F8-5151-6CE0-F78ADA2DCCD1}"/>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70565B3E-0F0E-77EA-5C8C-90F4216918C9}"/>
              </a:ext>
            </a:extLst>
          </p:cNvPr>
          <p:cNvSpPr>
            <a:spLocks noGrp="1"/>
          </p:cNvSpPr>
          <p:nvPr>
            <p:ph idx="1"/>
          </p:nvPr>
        </p:nvSpPr>
        <p:spPr>
          <a:xfrm>
            <a:off x="218403" y="1619243"/>
            <a:ext cx="5877598" cy="5105113"/>
          </a:xfrm>
        </p:spPr>
        <p:txBody>
          <a:bodyPr>
            <a:normAutofit/>
          </a:bodyPr>
          <a:lstStyle/>
          <a:p>
            <a:pPr lvl="0"/>
            <a:r>
              <a:rPr lang="fr-FR" b="1" dirty="0"/>
              <a:t>Amélioration de l'accès à l'eau potable:</a:t>
            </a:r>
            <a:endParaRPr lang="fr-FR" dirty="0"/>
          </a:p>
          <a:p>
            <a:r>
              <a:rPr lang="fr-FR" dirty="0"/>
              <a:t>Planification et Programmation de l’accès universel durable </a:t>
            </a:r>
          </a:p>
          <a:p>
            <a:r>
              <a:rPr lang="fr-FR" dirty="0"/>
              <a:t>Mobilisation des ressources financières</a:t>
            </a:r>
          </a:p>
          <a:p>
            <a:r>
              <a:rPr lang="fr-FR" dirty="0"/>
              <a:t>Professionnalisation du secteur</a:t>
            </a:r>
          </a:p>
          <a:p>
            <a:r>
              <a:rPr lang="fr-FR" dirty="0"/>
              <a:t>Uniformisation du prix de vente de l’eau en milieu rural</a:t>
            </a:r>
          </a:p>
        </p:txBody>
      </p:sp>
      <p:pic>
        <p:nvPicPr>
          <p:cNvPr id="2050" name="Picture 2" descr="Le besoin en eau potable bientôt résorbé à Parakou et ses ...">
            <a:extLst>
              <a:ext uri="{FF2B5EF4-FFF2-40B4-BE49-F238E27FC236}">
                <a16:creationId xmlns:a16="http://schemas.microsoft.com/office/drawing/2014/main" id="{96671896-66F7-178D-8B1B-B9827BEE3D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6583" y="1014044"/>
            <a:ext cx="3530588" cy="189138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437C5337-18AD-4AC3-B71E-C16AA4251899}"/>
              </a:ext>
            </a:extLst>
          </p:cNvPr>
          <p:cNvSpPr txBox="1"/>
          <p:nvPr/>
        </p:nvSpPr>
        <p:spPr>
          <a:xfrm>
            <a:off x="6096000" y="6459379"/>
            <a:ext cx="2567434" cy="307777"/>
          </a:xfrm>
          <a:prstGeom prst="rect">
            <a:avLst/>
          </a:prstGeom>
          <a:noFill/>
        </p:spPr>
        <p:txBody>
          <a:bodyPr wrap="none" rtlCol="0">
            <a:spAutoFit/>
          </a:bodyPr>
          <a:lstStyle/>
          <a:p>
            <a:r>
              <a:rPr lang="fr-FR" sz="1400" i="1" dirty="0"/>
              <a:t>@Photo: Bénin révélé magazine</a:t>
            </a:r>
          </a:p>
        </p:txBody>
      </p:sp>
      <p:pic>
        <p:nvPicPr>
          <p:cNvPr id="5" name="Image 4">
            <a:extLst>
              <a:ext uri="{FF2B5EF4-FFF2-40B4-BE49-F238E27FC236}">
                <a16:creationId xmlns:a16="http://schemas.microsoft.com/office/drawing/2014/main" id="{EBBEE597-BE9F-B5AE-4D61-40FFF97A71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36583" y="3063463"/>
            <a:ext cx="3454032" cy="3366414"/>
          </a:xfrm>
          <a:prstGeom prst="rect">
            <a:avLst/>
          </a:prstGeom>
        </p:spPr>
      </p:pic>
    </p:spTree>
    <p:extLst>
      <p:ext uri="{BB962C8B-B14F-4D97-AF65-F5344CB8AC3E}">
        <p14:creationId xmlns:p14="http://schemas.microsoft.com/office/powerpoint/2010/main" val="255948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2476D-5590-CDF1-08CD-91390FEE8058}"/>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9818B729-B4CB-3445-2F32-138D963FCD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9212" y="2594020"/>
            <a:ext cx="2390775" cy="2152650"/>
          </a:xfrm>
          <a:prstGeom prst="rect">
            <a:avLst/>
          </a:prstGeom>
        </p:spPr>
      </p:pic>
      <p:pic>
        <p:nvPicPr>
          <p:cNvPr id="46" name="Graphique 45">
            <a:extLst>
              <a:ext uri="{FF2B5EF4-FFF2-40B4-BE49-F238E27FC236}">
                <a16:creationId xmlns:a16="http://schemas.microsoft.com/office/drawing/2014/main" id="{AFD5B9D7-9365-080F-D715-7B47573577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AE527CC4-2C13-233B-A58F-E68B630FD9F5}"/>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82E4C36-25B8-0CE7-9359-5794ABC5CC2E}"/>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B7977107-684A-BE0B-254F-4825A1D69021}"/>
              </a:ext>
            </a:extLst>
          </p:cNvPr>
          <p:cNvSpPr>
            <a:spLocks noGrp="1"/>
          </p:cNvSpPr>
          <p:nvPr>
            <p:ph type="title"/>
          </p:nvPr>
        </p:nvSpPr>
        <p:spPr>
          <a:xfrm>
            <a:off x="258616" y="270090"/>
            <a:ext cx="10868929" cy="573551"/>
          </a:xfrm>
        </p:spPr>
        <p:txBody>
          <a:bodyPr>
            <a:normAutofit fontScale="90000"/>
          </a:bodyPr>
          <a:lstStyle/>
          <a:p>
            <a:pPr algn="ctr"/>
            <a:r>
              <a:rPr lang="fr-FR" dirty="0"/>
              <a:t>Avancées/Réussites (suite)</a:t>
            </a:r>
            <a:endParaRPr lang="en-US" dirty="0">
              <a:solidFill>
                <a:schemeClr val="bg1"/>
              </a:solidFill>
            </a:endParaRPr>
          </a:p>
        </p:txBody>
      </p:sp>
      <p:sp>
        <p:nvSpPr>
          <p:cNvPr id="30" name="ZoneTexte 29">
            <a:extLst>
              <a:ext uri="{FF2B5EF4-FFF2-40B4-BE49-F238E27FC236}">
                <a16:creationId xmlns:a16="http://schemas.microsoft.com/office/drawing/2014/main" id="{EBC938E8-8D15-E3E9-42EB-57DF899E1F5A}"/>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DBBC24FE-F0E1-EFEF-BA43-E5369AF2872F}"/>
              </a:ext>
            </a:extLst>
          </p:cNvPr>
          <p:cNvSpPr>
            <a:spLocks noGrp="1"/>
          </p:cNvSpPr>
          <p:nvPr>
            <p:ph idx="1"/>
          </p:nvPr>
        </p:nvSpPr>
        <p:spPr>
          <a:xfrm>
            <a:off x="422032" y="1383826"/>
            <a:ext cx="7981691" cy="5474174"/>
          </a:xfrm>
        </p:spPr>
        <p:txBody>
          <a:bodyPr>
            <a:normAutofit fontScale="92500" lnSpcReduction="20000"/>
          </a:bodyPr>
          <a:lstStyle/>
          <a:p>
            <a:pPr lvl="0">
              <a:buFont typeface="Wingdings" panose="05000000000000000000" pitchFamily="2" charset="2"/>
              <a:buChar char="v"/>
            </a:pPr>
            <a:r>
              <a:rPr lang="fr-FR" sz="3800" b="1" dirty="0"/>
              <a:t>Promotion de l'hygiène et de l'assainissement</a:t>
            </a:r>
            <a:endParaRPr lang="fr-FR" sz="3800" dirty="0"/>
          </a:p>
          <a:p>
            <a:r>
              <a:rPr lang="fr-FR" sz="3800" dirty="0"/>
              <a:t>Deux approches suivant les contextes : Communautaires et marché. </a:t>
            </a:r>
          </a:p>
          <a:p>
            <a:r>
              <a:rPr lang="fr-FR" sz="3800" dirty="0"/>
              <a:t>Gestion durable des eaux usées et excrétas : mise en service de 3 stations modernes de traitement des eaux usées et excrétas</a:t>
            </a:r>
          </a:p>
          <a:p>
            <a:r>
              <a:rPr lang="fr-FR" sz="3800" dirty="0"/>
              <a:t>Création de la Société de Gestion des Déchets et de la Salubrité à vocation de moderniser la gestion des déchets dans les grandes villes du pays</a:t>
            </a:r>
          </a:p>
        </p:txBody>
      </p:sp>
      <p:pic>
        <p:nvPicPr>
          <p:cNvPr id="2" name="Picture 4" descr="Assainissement: Un bloc de trois latrines mis en service - Casa Grande Bénin">
            <a:extLst>
              <a:ext uri="{FF2B5EF4-FFF2-40B4-BE49-F238E27FC236}">
                <a16:creationId xmlns:a16="http://schemas.microsoft.com/office/drawing/2014/main" id="{FA2ECB16-9EB1-9EDE-1480-8CA177FF92C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03723" y="1713434"/>
            <a:ext cx="3839918" cy="326994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EE8477B-FD49-81BD-A66D-814B2695C7F2}"/>
              </a:ext>
            </a:extLst>
          </p:cNvPr>
          <p:cNvSpPr txBox="1"/>
          <p:nvPr/>
        </p:nvSpPr>
        <p:spPr>
          <a:xfrm>
            <a:off x="8789987" y="4967992"/>
            <a:ext cx="2306144" cy="307777"/>
          </a:xfrm>
          <a:prstGeom prst="rect">
            <a:avLst/>
          </a:prstGeom>
          <a:noFill/>
        </p:spPr>
        <p:txBody>
          <a:bodyPr wrap="none" rtlCol="0">
            <a:spAutoFit/>
          </a:bodyPr>
          <a:lstStyle/>
          <a:p>
            <a:r>
              <a:rPr lang="fr-FR" sz="1400" i="1" dirty="0"/>
              <a:t>@photo: Casa Grande Bénin</a:t>
            </a:r>
          </a:p>
        </p:txBody>
      </p:sp>
    </p:spTree>
    <p:extLst>
      <p:ext uri="{BB962C8B-B14F-4D97-AF65-F5344CB8AC3E}">
        <p14:creationId xmlns:p14="http://schemas.microsoft.com/office/powerpoint/2010/main" val="2124084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CE5D-85C5-34B5-CF37-E5FDBDF3B2D0}"/>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0C466B64-0B57-697A-0299-E7216D68D3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9212" y="2594020"/>
            <a:ext cx="2390775" cy="2152650"/>
          </a:xfrm>
          <a:prstGeom prst="rect">
            <a:avLst/>
          </a:prstGeom>
        </p:spPr>
      </p:pic>
      <p:pic>
        <p:nvPicPr>
          <p:cNvPr id="46" name="Graphique 45">
            <a:extLst>
              <a:ext uri="{FF2B5EF4-FFF2-40B4-BE49-F238E27FC236}">
                <a16:creationId xmlns:a16="http://schemas.microsoft.com/office/drawing/2014/main" id="{EE2E4EBE-98B4-87EC-8653-93B9F6E4FE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EE5B3B1E-4812-BE8A-6B41-89D503ECB000}"/>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805FCA8-D891-66B6-5794-F32A5D56217A}"/>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4ACD741C-16D3-6EAE-600C-B06B95706BFE}"/>
              </a:ext>
            </a:extLst>
          </p:cNvPr>
          <p:cNvSpPr>
            <a:spLocks noGrp="1"/>
          </p:cNvSpPr>
          <p:nvPr>
            <p:ph type="title"/>
          </p:nvPr>
        </p:nvSpPr>
        <p:spPr>
          <a:xfrm>
            <a:off x="258616" y="270090"/>
            <a:ext cx="10868929" cy="573551"/>
          </a:xfrm>
        </p:spPr>
        <p:txBody>
          <a:bodyPr>
            <a:normAutofit fontScale="90000"/>
          </a:bodyPr>
          <a:lstStyle/>
          <a:p>
            <a:pPr algn="ctr"/>
            <a:r>
              <a:rPr lang="fr-FR" dirty="0"/>
              <a:t>Avancées/Réussites (suite)</a:t>
            </a:r>
            <a:endParaRPr lang="en-US" dirty="0">
              <a:solidFill>
                <a:schemeClr val="bg1"/>
              </a:solidFill>
            </a:endParaRPr>
          </a:p>
        </p:txBody>
      </p:sp>
      <p:sp>
        <p:nvSpPr>
          <p:cNvPr id="30" name="ZoneTexte 29">
            <a:extLst>
              <a:ext uri="{FF2B5EF4-FFF2-40B4-BE49-F238E27FC236}">
                <a16:creationId xmlns:a16="http://schemas.microsoft.com/office/drawing/2014/main" id="{B34E6721-ED10-8261-8175-7380D8DCC9EB}"/>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E97B22A0-66BF-DEEF-B859-AA27C2749E6E}"/>
              </a:ext>
            </a:extLst>
          </p:cNvPr>
          <p:cNvSpPr>
            <a:spLocks noGrp="1"/>
          </p:cNvSpPr>
          <p:nvPr>
            <p:ph idx="1"/>
          </p:nvPr>
        </p:nvSpPr>
        <p:spPr>
          <a:xfrm>
            <a:off x="422031" y="1383826"/>
            <a:ext cx="11549575" cy="5474174"/>
          </a:xfrm>
        </p:spPr>
        <p:txBody>
          <a:bodyPr>
            <a:normAutofit/>
          </a:bodyPr>
          <a:lstStyle/>
          <a:p>
            <a:pPr lvl="0"/>
            <a:r>
              <a:rPr lang="fr-FR" sz="3800" b="1" dirty="0"/>
              <a:t>Partenariats public-privé-associatif :</a:t>
            </a:r>
            <a:endParaRPr lang="fr-FR" sz="3800" dirty="0"/>
          </a:p>
          <a:p>
            <a:pPr>
              <a:buFont typeface="Wingdings" panose="05000000000000000000" pitchFamily="2" charset="2"/>
              <a:buChar char="v"/>
            </a:pPr>
            <a:r>
              <a:rPr lang="fr-FR" sz="3800" dirty="0"/>
              <a:t>Opérationnalisation de la stratégie en milieu rural par des opérateurs privés</a:t>
            </a:r>
          </a:p>
          <a:p>
            <a:pPr>
              <a:buFont typeface="Wingdings" panose="05000000000000000000" pitchFamily="2" charset="2"/>
              <a:buChar char="v"/>
            </a:pPr>
            <a:r>
              <a:rPr lang="fr-FR" sz="3800" dirty="0"/>
              <a:t>Implication de la société civile dans les instances de propositions et de décision</a:t>
            </a:r>
          </a:p>
          <a:p>
            <a:pPr lvl="0"/>
            <a:r>
              <a:rPr lang="fr-FR" sz="3800" b="1" dirty="0"/>
              <a:t>Décentralisation </a:t>
            </a:r>
            <a:endParaRPr lang="fr-FR" sz="3800" dirty="0">
              <a:solidFill>
                <a:srgbClr val="FF0000"/>
              </a:solidFill>
            </a:endParaRPr>
          </a:p>
          <a:p>
            <a:pPr marL="0" indent="0">
              <a:buNone/>
            </a:pPr>
            <a:r>
              <a:rPr lang="fr-FR" sz="3800" dirty="0"/>
              <a:t>Maitrise d’ouvrage communale réaffirmée mais momentanément déléguée à l’Agence ANAEP/MR</a:t>
            </a:r>
            <a:endParaRPr lang="fr-FR" sz="3800" dirty="0">
              <a:solidFill>
                <a:srgbClr val="FF0000"/>
              </a:solidFill>
            </a:endParaRPr>
          </a:p>
        </p:txBody>
      </p:sp>
    </p:spTree>
    <p:extLst>
      <p:ext uri="{BB962C8B-B14F-4D97-AF65-F5344CB8AC3E}">
        <p14:creationId xmlns:p14="http://schemas.microsoft.com/office/powerpoint/2010/main" val="197909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1846FF-5D3F-4FEB-01A7-F4AAF4BD50F0}"/>
              </a:ext>
            </a:extLst>
          </p:cNvPr>
          <p:cNvSpPr/>
          <p:nvPr/>
        </p:nvSpPr>
        <p:spPr>
          <a:xfrm>
            <a:off x="0" y="0"/>
            <a:ext cx="12191999"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BF391A3-8761-0BB8-81F4-BEAF18E492EF}"/>
              </a:ext>
            </a:extLst>
          </p:cNvPr>
          <p:cNvSpPr/>
          <p:nvPr/>
        </p:nvSpPr>
        <p:spPr>
          <a:xfrm>
            <a:off x="12038774" y="-3"/>
            <a:ext cx="163285" cy="1113735"/>
          </a:xfrm>
          <a:prstGeom prst="rect">
            <a:avLst/>
          </a:prstGeom>
          <a:solidFill>
            <a:srgbClr val="75C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5">
            <a:extLst>
              <a:ext uri="{FF2B5EF4-FFF2-40B4-BE49-F238E27FC236}">
                <a16:creationId xmlns:a16="http://schemas.microsoft.com/office/drawing/2014/main" id="{ABB16809-64F2-24CF-1DC2-3B115CBF961D}"/>
              </a:ext>
            </a:extLst>
          </p:cNvPr>
          <p:cNvSpPr>
            <a:spLocks noGrp="1"/>
          </p:cNvSpPr>
          <p:nvPr>
            <p:ph type="title"/>
          </p:nvPr>
        </p:nvSpPr>
        <p:spPr>
          <a:xfrm>
            <a:off x="3001817" y="101277"/>
            <a:ext cx="4476669" cy="573551"/>
          </a:xfrm>
        </p:spPr>
        <p:txBody>
          <a:bodyPr>
            <a:normAutofit fontScale="90000"/>
          </a:bodyPr>
          <a:lstStyle/>
          <a:p>
            <a:pPr algn="ctr"/>
            <a:r>
              <a:rPr lang="en-US" dirty="0" err="1">
                <a:solidFill>
                  <a:schemeClr val="bg1"/>
                </a:solidFill>
              </a:rPr>
              <a:t>Limites</a:t>
            </a:r>
            <a:endParaRPr lang="en-US" dirty="0">
              <a:solidFill>
                <a:schemeClr val="bg1"/>
              </a:solidFill>
            </a:endParaRPr>
          </a:p>
        </p:txBody>
      </p:sp>
      <p:sp>
        <p:nvSpPr>
          <p:cNvPr id="13" name="ZoneTexte 12">
            <a:extLst>
              <a:ext uri="{FF2B5EF4-FFF2-40B4-BE49-F238E27FC236}">
                <a16:creationId xmlns:a16="http://schemas.microsoft.com/office/drawing/2014/main" id="{98D4BF4E-DDC5-5F26-BC63-7BEF10D7E5F1}"/>
              </a:ext>
            </a:extLst>
          </p:cNvPr>
          <p:cNvSpPr txBox="1"/>
          <p:nvPr/>
        </p:nvSpPr>
        <p:spPr>
          <a:xfrm>
            <a:off x="350449" y="1215009"/>
            <a:ext cx="11769967" cy="5693866"/>
          </a:xfrm>
          <a:prstGeom prst="rect">
            <a:avLst/>
          </a:prstGeom>
          <a:noFill/>
        </p:spPr>
        <p:txBody>
          <a:bodyPr wrap="square">
            <a:spAutoFit/>
          </a:bodyPr>
          <a:lstStyle/>
          <a:p>
            <a:pPr marL="457200" lvl="0" indent="-457200">
              <a:buFont typeface="Wingdings" panose="05000000000000000000" pitchFamily="2" charset="2"/>
              <a:buChar char="q"/>
            </a:pPr>
            <a:r>
              <a:rPr lang="fr-FR" sz="2800" b="1" dirty="0"/>
              <a:t>Disparités géographiques et socio-économiques :</a:t>
            </a:r>
            <a:endParaRPr lang="fr-FR" sz="2800" dirty="0"/>
          </a:p>
          <a:p>
            <a:r>
              <a:rPr lang="fr-FR" sz="2800" dirty="0"/>
              <a:t>L'accès à l'eau potable reste inégal, avec des disparités entre les zones rurales et urbaines, et entre les ménages à faibles revenus.</a:t>
            </a:r>
          </a:p>
          <a:p>
            <a:r>
              <a:rPr lang="fr-FR" sz="2800" dirty="0"/>
              <a:t>  </a:t>
            </a:r>
          </a:p>
          <a:p>
            <a:pPr marL="457200" lvl="0" indent="-457200">
              <a:buFont typeface="Wingdings" panose="05000000000000000000" pitchFamily="2" charset="2"/>
              <a:buChar char="q"/>
            </a:pPr>
            <a:r>
              <a:rPr lang="fr-FR" sz="2800" b="1" dirty="0"/>
              <a:t>Importance relative accordée à l’assainissement de base :</a:t>
            </a:r>
            <a:endParaRPr lang="fr-FR" sz="2800" dirty="0"/>
          </a:p>
          <a:p>
            <a:r>
              <a:rPr lang="fr-FR" sz="2800" dirty="0"/>
              <a:t>L’eau potable et l’assainissement sont des associés complémentaires. Les efforts sont plus concentrés sur le sous-secteur Eau que sur celui de l’assainissement de base. Cela explique encore la prévalence  relative des maladies liées au péril fécal</a:t>
            </a:r>
          </a:p>
          <a:p>
            <a:r>
              <a:rPr lang="fr-FR" sz="2800" dirty="0"/>
              <a:t> </a:t>
            </a:r>
          </a:p>
          <a:p>
            <a:pPr marL="457200" lvl="0" indent="-457200">
              <a:buFont typeface="Wingdings" panose="05000000000000000000" pitchFamily="2" charset="2"/>
              <a:buChar char="q"/>
            </a:pPr>
            <a:r>
              <a:rPr lang="fr-FR" sz="2800" b="1" dirty="0"/>
              <a:t>Gestion des eaux usées en milieu urbain:</a:t>
            </a:r>
            <a:endParaRPr lang="fr-FR" sz="2800" dirty="0"/>
          </a:p>
          <a:p>
            <a:r>
              <a:rPr lang="fr-FR" sz="2800" dirty="0"/>
              <a:t>La gestion des eaux usées en milieu urbain accuse un retard important, juste 3 stations pour tout le pays </a:t>
            </a:r>
          </a:p>
        </p:txBody>
      </p:sp>
    </p:spTree>
    <p:extLst>
      <p:ext uri="{BB962C8B-B14F-4D97-AF65-F5344CB8AC3E}">
        <p14:creationId xmlns:p14="http://schemas.microsoft.com/office/powerpoint/2010/main" val="4164475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0B223-280D-3FCF-CFF5-221A3520201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8B68319-4D82-A9B5-D1C6-985CDBD853ED}"/>
              </a:ext>
            </a:extLst>
          </p:cNvPr>
          <p:cNvSpPr/>
          <p:nvPr/>
        </p:nvSpPr>
        <p:spPr>
          <a:xfrm>
            <a:off x="0" y="0"/>
            <a:ext cx="12191999"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0723A4B-D4F2-5ED5-CDE0-D80FFF5F435A}"/>
              </a:ext>
            </a:extLst>
          </p:cNvPr>
          <p:cNvSpPr/>
          <p:nvPr/>
        </p:nvSpPr>
        <p:spPr>
          <a:xfrm>
            <a:off x="12038774" y="-3"/>
            <a:ext cx="163285" cy="1113735"/>
          </a:xfrm>
          <a:prstGeom prst="rect">
            <a:avLst/>
          </a:prstGeom>
          <a:solidFill>
            <a:srgbClr val="75C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5">
            <a:extLst>
              <a:ext uri="{FF2B5EF4-FFF2-40B4-BE49-F238E27FC236}">
                <a16:creationId xmlns:a16="http://schemas.microsoft.com/office/drawing/2014/main" id="{6ECFC22D-1F3B-DCCA-36B8-682651A47511}"/>
              </a:ext>
            </a:extLst>
          </p:cNvPr>
          <p:cNvSpPr>
            <a:spLocks noGrp="1"/>
          </p:cNvSpPr>
          <p:nvPr>
            <p:ph type="title"/>
          </p:nvPr>
        </p:nvSpPr>
        <p:spPr>
          <a:xfrm>
            <a:off x="3001817" y="101277"/>
            <a:ext cx="4476669" cy="573551"/>
          </a:xfrm>
        </p:spPr>
        <p:txBody>
          <a:bodyPr>
            <a:normAutofit fontScale="90000"/>
          </a:bodyPr>
          <a:lstStyle/>
          <a:p>
            <a:pPr algn="ctr"/>
            <a:r>
              <a:rPr lang="en-US" dirty="0" err="1">
                <a:solidFill>
                  <a:schemeClr val="bg1"/>
                </a:solidFill>
              </a:rPr>
              <a:t>Limites</a:t>
            </a:r>
            <a:endParaRPr lang="en-US" dirty="0">
              <a:solidFill>
                <a:schemeClr val="bg1"/>
              </a:solidFill>
            </a:endParaRPr>
          </a:p>
        </p:txBody>
      </p:sp>
      <p:sp>
        <p:nvSpPr>
          <p:cNvPr id="13" name="ZoneTexte 12">
            <a:extLst>
              <a:ext uri="{FF2B5EF4-FFF2-40B4-BE49-F238E27FC236}">
                <a16:creationId xmlns:a16="http://schemas.microsoft.com/office/drawing/2014/main" id="{E048F063-F8EA-7719-3DF7-A2CA2B55A2C9}"/>
              </a:ext>
            </a:extLst>
          </p:cNvPr>
          <p:cNvSpPr txBox="1"/>
          <p:nvPr/>
        </p:nvSpPr>
        <p:spPr>
          <a:xfrm>
            <a:off x="350449" y="1443841"/>
            <a:ext cx="11769967" cy="3970318"/>
          </a:xfrm>
          <a:prstGeom prst="rect">
            <a:avLst/>
          </a:prstGeom>
          <a:noFill/>
        </p:spPr>
        <p:txBody>
          <a:bodyPr wrap="square">
            <a:spAutoFit/>
          </a:bodyPr>
          <a:lstStyle/>
          <a:p>
            <a:pPr marL="457200" indent="-457200">
              <a:buFont typeface="Wingdings" panose="05000000000000000000" pitchFamily="2" charset="2"/>
              <a:buChar char="q"/>
            </a:pPr>
            <a:r>
              <a:rPr lang="fr-FR" sz="2800" b="1" dirty="0"/>
              <a:t>Influence prépondérante de l’Agence sur les Collectivités locales:</a:t>
            </a:r>
            <a:endParaRPr lang="fr-FR" sz="2800" dirty="0"/>
          </a:p>
          <a:p>
            <a:r>
              <a:rPr lang="fr-FR" sz="2800" dirty="0"/>
              <a:t>Les collectivités locales, maitres d’ouvrage sont relativement peu impliquées dans la gouvernance réelle du secteur. Cette maitrise d’ouvrage communale momentanément déléguée ne doit pas s’exercer sans une forte implication des maitres d’ouvrages auxquels se réfèrent les populations. </a:t>
            </a:r>
          </a:p>
          <a:p>
            <a:endParaRPr lang="fr-FR" sz="2800" dirty="0"/>
          </a:p>
          <a:p>
            <a:pPr marL="457200" lvl="0" indent="-457200">
              <a:buFont typeface="Wingdings" panose="05000000000000000000" pitchFamily="2" charset="2"/>
              <a:buChar char="q"/>
            </a:pPr>
            <a:r>
              <a:rPr lang="fr-FR" sz="2800" b="1" dirty="0"/>
              <a:t>Participation citoyenne et réédition de comptes:</a:t>
            </a:r>
            <a:endParaRPr lang="fr-FR" sz="2800" dirty="0"/>
          </a:p>
          <a:p>
            <a:r>
              <a:rPr lang="fr-FR" sz="2800" dirty="0"/>
              <a:t>Informer n’est pas participer. Il faut une réelle stratégie d’information, de participation citoyenne et de réédition de compte</a:t>
            </a:r>
          </a:p>
        </p:txBody>
      </p:sp>
    </p:spTree>
    <p:extLst>
      <p:ext uri="{BB962C8B-B14F-4D97-AF65-F5344CB8AC3E}">
        <p14:creationId xmlns:p14="http://schemas.microsoft.com/office/powerpoint/2010/main" val="99930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9062F-02CA-CF10-C154-CDDA98B4D6D5}"/>
            </a:ext>
          </a:extLst>
        </p:cNvPr>
        <p:cNvGrpSpPr/>
        <p:nvPr/>
      </p:nvGrpSpPr>
      <p:grpSpPr>
        <a:xfrm>
          <a:off x="0" y="0"/>
          <a:ext cx="0" cy="0"/>
          <a:chOff x="0" y="0"/>
          <a:chExt cx="0" cy="0"/>
        </a:xfrm>
      </p:grpSpPr>
      <p:pic>
        <p:nvPicPr>
          <p:cNvPr id="54" name="Graphique 53">
            <a:extLst>
              <a:ext uri="{FF2B5EF4-FFF2-40B4-BE49-F238E27FC236}">
                <a16:creationId xmlns:a16="http://schemas.microsoft.com/office/drawing/2014/main" id="{45157E3D-F752-7B7A-997E-34187160CA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9212" y="2594020"/>
            <a:ext cx="2390775" cy="2152650"/>
          </a:xfrm>
          <a:prstGeom prst="rect">
            <a:avLst/>
          </a:prstGeom>
        </p:spPr>
      </p:pic>
      <p:pic>
        <p:nvPicPr>
          <p:cNvPr id="46" name="Graphique 45">
            <a:extLst>
              <a:ext uri="{FF2B5EF4-FFF2-40B4-BE49-F238E27FC236}">
                <a16:creationId xmlns:a16="http://schemas.microsoft.com/office/drawing/2014/main" id="{A099AE0A-E81B-6EEB-B7DD-6DE564F27C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87" y="2594020"/>
            <a:ext cx="2343150" cy="2152650"/>
          </a:xfrm>
          <a:prstGeom prst="rect">
            <a:avLst/>
          </a:prstGeom>
        </p:spPr>
      </p:pic>
      <p:sp>
        <p:nvSpPr>
          <p:cNvPr id="9" name="Rectangle 8">
            <a:extLst>
              <a:ext uri="{FF2B5EF4-FFF2-40B4-BE49-F238E27FC236}">
                <a16:creationId xmlns:a16="http://schemas.microsoft.com/office/drawing/2014/main" id="{99FA2564-1B24-5BAB-E0D0-5AAB328F66B7}"/>
              </a:ext>
            </a:extLst>
          </p:cNvPr>
          <p:cNvSpPr/>
          <p:nvPr/>
        </p:nvSpPr>
        <p:spPr>
          <a:xfrm>
            <a:off x="0" y="0"/>
            <a:ext cx="12191999" cy="1113735"/>
          </a:xfrm>
          <a:prstGeom prst="rect">
            <a:avLst/>
          </a:prstGeom>
          <a:solidFill>
            <a:srgbClr val="61C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9D65DE33-1AE0-978C-9167-36222EBE798A}"/>
              </a:ext>
            </a:extLst>
          </p:cNvPr>
          <p:cNvSpPr/>
          <p:nvPr/>
        </p:nvSpPr>
        <p:spPr>
          <a:xfrm>
            <a:off x="0" y="-1"/>
            <a:ext cx="163285" cy="1113735"/>
          </a:xfrm>
          <a:prstGeom prst="rect">
            <a:avLst/>
          </a:prstGeom>
          <a:solidFill>
            <a:srgbClr val="E5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aseline="-25000" dirty="0"/>
          </a:p>
        </p:txBody>
      </p:sp>
      <p:sp>
        <p:nvSpPr>
          <p:cNvPr id="6" name="Titre 5">
            <a:extLst>
              <a:ext uri="{FF2B5EF4-FFF2-40B4-BE49-F238E27FC236}">
                <a16:creationId xmlns:a16="http://schemas.microsoft.com/office/drawing/2014/main" id="{6426FC6D-5282-1C04-622D-78377688623F}"/>
              </a:ext>
            </a:extLst>
          </p:cNvPr>
          <p:cNvSpPr>
            <a:spLocks noGrp="1"/>
          </p:cNvSpPr>
          <p:nvPr>
            <p:ph type="title"/>
          </p:nvPr>
        </p:nvSpPr>
        <p:spPr>
          <a:xfrm>
            <a:off x="258616" y="270090"/>
            <a:ext cx="10868929" cy="573551"/>
          </a:xfrm>
        </p:spPr>
        <p:txBody>
          <a:bodyPr>
            <a:normAutofit fontScale="90000"/>
          </a:bodyPr>
          <a:lstStyle/>
          <a:p>
            <a:pPr algn="ctr"/>
            <a:r>
              <a:rPr lang="fr-FR" dirty="0"/>
              <a:t>Conclusion</a:t>
            </a:r>
            <a:endParaRPr lang="en-US" dirty="0">
              <a:solidFill>
                <a:schemeClr val="bg1"/>
              </a:solidFill>
            </a:endParaRPr>
          </a:p>
        </p:txBody>
      </p:sp>
      <p:sp>
        <p:nvSpPr>
          <p:cNvPr id="30" name="ZoneTexte 29">
            <a:extLst>
              <a:ext uri="{FF2B5EF4-FFF2-40B4-BE49-F238E27FC236}">
                <a16:creationId xmlns:a16="http://schemas.microsoft.com/office/drawing/2014/main" id="{0E0659DA-56A3-8980-F899-511F2DD7D81D}"/>
              </a:ext>
            </a:extLst>
          </p:cNvPr>
          <p:cNvSpPr txBox="1"/>
          <p:nvPr/>
        </p:nvSpPr>
        <p:spPr>
          <a:xfrm>
            <a:off x="2203785" y="4983382"/>
            <a:ext cx="2762879" cy="584775"/>
          </a:xfrm>
          <a:prstGeom prst="rect">
            <a:avLst/>
          </a:prstGeom>
          <a:noFill/>
        </p:spPr>
        <p:txBody>
          <a:bodyPr wrap="square">
            <a:spAutoFit/>
          </a:bodyPr>
          <a:lstStyle/>
          <a:p>
            <a:pPr lvl="0" algn="ctr">
              <a:buNone/>
            </a:pPr>
            <a:r>
              <a:rPr lang="en-US" sz="1600" b="1" dirty="0">
                <a:solidFill>
                  <a:schemeClr val="bg1"/>
                </a:solidFill>
                <a:effectLst/>
                <a:latin typeface="+mj-lt"/>
                <a:ea typeface="Calibri" panose="020F0502020204030204" pitchFamily="34" charset="0"/>
              </a:rPr>
              <a:t>Targeting and selection </a:t>
            </a:r>
          </a:p>
          <a:p>
            <a:pPr lvl="0" algn="ctr">
              <a:buNone/>
            </a:pPr>
            <a:r>
              <a:rPr lang="en-US" sz="1600" b="1" dirty="0">
                <a:solidFill>
                  <a:schemeClr val="bg1"/>
                </a:solidFill>
                <a:effectLst/>
                <a:latin typeface="+mj-lt"/>
                <a:ea typeface="Calibri" panose="020F0502020204030204" pitchFamily="34" charset="0"/>
              </a:rPr>
              <a:t>criteria</a:t>
            </a:r>
            <a:endParaRPr lang="en-US" sz="1600" b="1" dirty="0">
              <a:solidFill>
                <a:schemeClr val="bg1"/>
              </a:solidFill>
              <a:latin typeface="+mj-lt"/>
            </a:endParaRPr>
          </a:p>
        </p:txBody>
      </p:sp>
      <p:sp>
        <p:nvSpPr>
          <p:cNvPr id="3" name="Espace réservé du contenu 2">
            <a:extLst>
              <a:ext uri="{FF2B5EF4-FFF2-40B4-BE49-F238E27FC236}">
                <a16:creationId xmlns:a16="http://schemas.microsoft.com/office/drawing/2014/main" id="{32A382A5-A06F-7AB9-0604-0424B493874B}"/>
              </a:ext>
            </a:extLst>
          </p:cNvPr>
          <p:cNvSpPr>
            <a:spLocks noGrp="1"/>
          </p:cNvSpPr>
          <p:nvPr>
            <p:ph idx="1"/>
          </p:nvPr>
        </p:nvSpPr>
        <p:spPr>
          <a:xfrm>
            <a:off x="373967" y="1494676"/>
            <a:ext cx="11049000" cy="4976462"/>
          </a:xfrm>
        </p:spPr>
        <p:txBody>
          <a:bodyPr>
            <a:normAutofit/>
          </a:bodyPr>
          <a:lstStyle/>
          <a:p>
            <a:r>
              <a:rPr lang="fr-FR" dirty="0"/>
              <a:t>Le Bénin n’a pas explicitement référencé les Droits Humains à l’eau et à l’assainissement dans ses documents de planification du développement mais il s’est donné comme objectif de rendre l’eau accessible à toute la population béninoise dans un horizon ambitieux.</a:t>
            </a:r>
          </a:p>
          <a:p>
            <a:r>
              <a:rPr lang="fr-FR" dirty="0"/>
              <a:t>Des progrès significatifs ont été réalisés mais des défis majeurs persistent pour assurer un accès universel et équitable aux détenteurs de ces droits fondamentaux.</a:t>
            </a:r>
          </a:p>
          <a:p>
            <a:r>
              <a:rPr lang="fr-FR" dirty="0"/>
              <a:t>L’accès physique semble être en très bonne voix, l’accès financier reste à imaginer,</a:t>
            </a:r>
          </a:p>
          <a:p>
            <a:r>
              <a:rPr lang="fr-FR" dirty="0"/>
              <a:t>L’assainissement de base devrait être porté au titre de priorité pour une consolidation des acquis </a:t>
            </a:r>
          </a:p>
          <a:p>
            <a:pPr lvl="0"/>
            <a:endParaRPr lang="fr-FR" dirty="0"/>
          </a:p>
        </p:txBody>
      </p:sp>
    </p:spTree>
    <p:extLst>
      <p:ext uri="{BB962C8B-B14F-4D97-AF65-F5344CB8AC3E}">
        <p14:creationId xmlns:p14="http://schemas.microsoft.com/office/powerpoint/2010/main" val="41874183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bidjan 2023 PPT Template_SQ" id="{F6C99703-F959-4907-B251-177F892094C8}" vid="{F54A8397-4AA7-4C46-B7E8-60E2E1950BB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Abidjan 2023 PPT Template_SQ</Template>
  <TotalTime>1015</TotalTime>
  <Words>898</Words>
  <Application>Microsoft Office PowerPoint</Application>
  <PresentationFormat>Grand écran</PresentationFormat>
  <Paragraphs>100</Paragraphs>
  <Slides>12</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12</vt:i4>
      </vt:variant>
    </vt:vector>
  </HeadingPairs>
  <TitlesOfParts>
    <vt:vector size="21" baseType="lpstr">
      <vt:lpstr>Aptos</vt:lpstr>
      <vt:lpstr>Arial</vt:lpstr>
      <vt:lpstr>Calibri</vt:lpstr>
      <vt:lpstr>Franklin Gothic Book</vt:lpstr>
      <vt:lpstr>Franklin Gothic Medium</vt:lpstr>
      <vt:lpstr>Google Sans</vt:lpstr>
      <vt:lpstr>Roboto</vt:lpstr>
      <vt:lpstr>Wingdings</vt:lpstr>
      <vt:lpstr>Office Theme</vt:lpstr>
      <vt:lpstr>15 ans de reconnaissance du droit humain à l’eau : quel impact en Afrique de l’Ouest et du Centre ? </vt:lpstr>
      <vt:lpstr>Plan</vt:lpstr>
      <vt:lpstr>Introduction </vt:lpstr>
      <vt:lpstr>Introduction (suite) </vt:lpstr>
      <vt:lpstr>Stratégies nationales mises en œuvre (suite)</vt:lpstr>
      <vt:lpstr>Avancées/Réussites</vt:lpstr>
      <vt:lpstr>Avancées/Réussites</vt:lpstr>
      <vt:lpstr>Avancées/Réussites (suite)</vt:lpstr>
      <vt:lpstr>Avancées/Réussites (suite)</vt:lpstr>
      <vt:lpstr>Limites</vt:lpstr>
      <vt:lpstr>Limites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21e Congrès et Exposition de l'AAE  et  La 7e Conférence internationale sur la gestion des boues de vidange</dc:title>
  <dc:creator>admin</dc:creator>
  <cp:lastModifiedBy>LENOVO</cp:lastModifiedBy>
  <cp:revision>70</cp:revision>
  <dcterms:created xsi:type="dcterms:W3CDTF">2023-01-26T14:56:30Z</dcterms:created>
  <dcterms:modified xsi:type="dcterms:W3CDTF">2025-07-28T17:28:48Z</dcterms:modified>
</cp:coreProperties>
</file>