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3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/>
  <p:notesSz cx="6858000" cy="9144000"/>
  <p:embeddedFontLst>
    <p:embeddedFont>
      <p:font typeface="Calibri" panose="020F0502020204030204"/>
      <p:regular r:id="rId22"/>
      <p:bold r:id="rId23"/>
      <p:italic r:id="rId24"/>
      <p:boldItalic r:id="rId25"/>
    </p:embeddedFont>
    <p:embeddedFont>
      <p:font typeface="Helvetica Neue" panose="020B0604020202020204"/>
      <p:regular r:id="rId26"/>
      <p:bold r:id="rId27"/>
      <p:italic r:id="rId28"/>
      <p:boldItalic r:id="rId29"/>
    </p:embeddedFont>
    <p:embeddedFont>
      <p:font typeface="Arial Black" panose="020B0A04020102020204" charset="0"/>
      <p:bold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747775"/>
          </p15:clr>
        </p15:guide>
        <p15:guide id="2" pos="288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0" y="0"/>
      </p:cViewPr>
      <p:guideLst>
        <p:guide orient="horz" pos="1620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font" Target="fonts/font9.fntdata"/><Relationship Id="rId3" Type="http://schemas.openxmlformats.org/officeDocument/2006/relationships/slide" Target="slides/slide1.xml"/><Relationship Id="rId29" Type="http://schemas.openxmlformats.org/officeDocument/2006/relationships/font" Target="fonts/font8.fntdata"/><Relationship Id="rId28" Type="http://schemas.openxmlformats.org/officeDocument/2006/relationships/font" Target="fonts/font7.fntdata"/><Relationship Id="rId27" Type="http://schemas.openxmlformats.org/officeDocument/2006/relationships/font" Target="fonts/font6.fntdata"/><Relationship Id="rId26" Type="http://schemas.openxmlformats.org/officeDocument/2006/relationships/font" Target="fonts/font5.fntdata"/><Relationship Id="rId25" Type="http://schemas.openxmlformats.org/officeDocument/2006/relationships/font" Target="fonts/font4.fntdata"/><Relationship Id="rId24" Type="http://schemas.openxmlformats.org/officeDocument/2006/relationships/font" Target="fonts/font3.fntdata"/><Relationship Id="rId23" Type="http://schemas.openxmlformats.org/officeDocument/2006/relationships/font" Target="fonts/font2.fntdata"/><Relationship Id="rId22" Type="http://schemas.openxmlformats.org/officeDocument/2006/relationships/font" Target="fonts/font1.fntdata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 txBox="1"/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</a:p>
        </p:txBody>
      </p:sp>
      <p:sp>
        <p:nvSpPr>
          <p:cNvPr id="58" name="Google Shape;58;p1:notes"/>
          <p:cNvSpPr/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8"/>
          <p:cNvSpPr txBox="1"/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8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9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9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10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11"/>
          <p:cNvSpPr txBox="1"/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11"/>
          <p:cNvSpPr txBox="1"/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11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3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13"/>
          <p:cNvSpPr txBox="1"/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13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4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14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5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7" name="Google Shape;37;p15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15"/>
          <p:cNvSpPr txBox="1"/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15"/>
          <p:cNvSpPr txBox="1"/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15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6"/>
          <p:cNvSpPr txBox="1"/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6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7"/>
          <p:cNvSpPr txBox="1"/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7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8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matchingName="Title and Content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9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Google Shape;52;p19"/>
          <p:cNvSpPr txBox="1"/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3" name="Google Shape;53;p19"/>
          <p:cNvSpPr txBox="1"/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54" name="Google Shape;54;p19"/>
          <p:cNvSpPr txBox="1"/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55" name="Google Shape;55;p19"/>
          <p:cNvSpPr txBox="1"/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7" name="Google Shape;7;p7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 panose="020B0604020202020204"/>
              <a:buChar char="●"/>
              <a:defRPr sz="18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○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■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●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○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■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●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○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■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8" name="Google Shape;8;p7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</a:fld>
            <a:endParaRPr lang="fr-FR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Google Shape;61;p1"/>
          <p:cNvCxnSpPr/>
          <p:nvPr/>
        </p:nvCxnSpPr>
        <p:spPr>
          <a:xfrm>
            <a:off x="0" y="4817475"/>
            <a:ext cx="9112200" cy="16800"/>
          </a:xfrm>
          <a:prstGeom prst="straightConnector1">
            <a:avLst/>
          </a:prstGeom>
          <a:noFill/>
          <a:ln w="76200" cap="flat" cmpd="sng">
            <a:solidFill>
              <a:srgbClr val="ED7D3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2" name="Google Shape;62;p1"/>
          <p:cNvSpPr txBox="1"/>
          <p:nvPr/>
        </p:nvSpPr>
        <p:spPr>
          <a:xfrm>
            <a:off x="5975450" y="4075275"/>
            <a:ext cx="3168600" cy="7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 panose="020B0604020202020204"/>
              <a:buNone/>
            </a:pPr>
            <a:r>
              <a:rPr lang="fr-FR" sz="1800" b="1" i="0" u="none" strike="noStrike" cap="none">
                <a:solidFill>
                  <a:schemeClr val="dk1"/>
                </a:solidFill>
                <a:latin typeface="Helvetica Neue" panose="020B0604020202020204"/>
                <a:ea typeface="Helvetica Neue" panose="020B0604020202020204"/>
                <a:cs typeface="Helvetica Neue" panose="020B0604020202020204"/>
                <a:sym typeface="Helvetica Neue" panose="020B0604020202020204"/>
              </a:rPr>
              <a:t>Cotonou, Bénin</a:t>
            </a:r>
            <a:br>
              <a:rPr lang="fr-FR" sz="1800" b="1" i="0" u="none" strike="noStrike" cap="none">
                <a:solidFill>
                  <a:schemeClr val="dk1"/>
                </a:solidFill>
                <a:latin typeface="Helvetica Neue" panose="020B0604020202020204"/>
                <a:ea typeface="Helvetica Neue" panose="020B0604020202020204"/>
                <a:cs typeface="Helvetica Neue" panose="020B0604020202020204"/>
                <a:sym typeface="Helvetica Neue" panose="020B0604020202020204"/>
              </a:rPr>
            </a:br>
            <a:r>
              <a:rPr lang="fr-FR" sz="1800" b="1" i="0" u="none" strike="noStrike" cap="none">
                <a:solidFill>
                  <a:schemeClr val="dk1"/>
                </a:solidFill>
                <a:latin typeface="Helvetica Neue" panose="020B0604020202020204"/>
                <a:ea typeface="Helvetica Neue" panose="020B0604020202020204"/>
                <a:cs typeface="Helvetica Neue" panose="020B0604020202020204"/>
                <a:sym typeface="Helvetica Neue" panose="020B0604020202020204"/>
              </a:rPr>
              <a:t>14 Novembre  2025 </a:t>
            </a:r>
            <a:endParaRPr sz="1800" b="1" i="0" u="none" strike="noStrike" cap="none">
              <a:solidFill>
                <a:schemeClr val="dk1"/>
              </a:solidFill>
            </a:endParaRPr>
          </a:p>
        </p:txBody>
      </p:sp>
      <p:sp>
        <p:nvSpPr>
          <p:cNvPr id="63" name="Google Shape;63;p1"/>
          <p:cNvSpPr txBox="1"/>
          <p:nvPr/>
        </p:nvSpPr>
        <p:spPr>
          <a:xfrm>
            <a:off x="106680" y="3413760"/>
            <a:ext cx="3822065" cy="1167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lang="fr-FR" sz="1800" b="1">
                <a:solidFill>
                  <a:srgbClr val="ED7D31"/>
                </a:solidFill>
                <a:latin typeface="Helvetica Neue" panose="020B0604020202020204"/>
                <a:ea typeface="Helvetica Neue" panose="020B0604020202020204"/>
                <a:cs typeface="Helvetica Neue" panose="020B0604020202020204"/>
                <a:sym typeface="Helvetica Neue" panose="020B0604020202020204"/>
              </a:rPr>
              <a:t>DJIVO Pie</a:t>
            </a:r>
            <a:endParaRPr sz="1800" b="1">
              <a:solidFill>
                <a:srgbClr val="ED7D31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lang="fr-FR" sz="1200" b="1">
              <a:solidFill>
                <a:srgbClr val="0B5394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lang="fr-FR" sz="1200" b="1">
                <a:solidFill>
                  <a:srgbClr val="0B5394"/>
                </a:solidFill>
                <a:latin typeface="Helvetica Neue" panose="020B0604020202020204"/>
                <a:ea typeface="Helvetica Neue" panose="020B0604020202020204"/>
                <a:cs typeface="Helvetica Neue" panose="020B0604020202020204"/>
                <a:sym typeface="Helvetica Neue" panose="020B0604020202020204"/>
              </a:rPr>
              <a:t>Chef du Service Assainissement de la DGDU/Ministere du Cadre de Vie et des Transports/Bénin</a:t>
            </a:r>
            <a:endParaRPr lang="fr-FR" sz="1200" b="1">
              <a:solidFill>
                <a:srgbClr val="0B5394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lang="fr-FR" sz="1200" b="1">
              <a:solidFill>
                <a:srgbClr val="0B5394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64" name="Google Shape;64;p1"/>
          <p:cNvSpPr txBox="1"/>
          <p:nvPr/>
        </p:nvSpPr>
        <p:spPr>
          <a:xfrm>
            <a:off x="805815" y="2229485"/>
            <a:ext cx="7371080" cy="8959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fr-FR" sz="1800" b="1">
                <a:solidFill>
                  <a:srgbClr val="ED7D31"/>
                </a:solidFill>
              </a:rPr>
              <a:t>Assainissement, sant</a:t>
            </a:r>
            <a:r>
              <a:rPr lang="en-US" altLang="en-US" sz="1800" b="1">
                <a:solidFill>
                  <a:srgbClr val="ED7D31"/>
                </a:solidFill>
              </a:rPr>
              <a:t>é</a:t>
            </a:r>
            <a:r>
              <a:rPr lang="en-US" altLang="fr-FR" sz="1800" b="1">
                <a:solidFill>
                  <a:srgbClr val="ED7D31"/>
                </a:solidFill>
              </a:rPr>
              <a:t> et dignit</a:t>
            </a:r>
            <a:r>
              <a:rPr lang="en-US" altLang="en-US" sz="1800" b="1">
                <a:solidFill>
                  <a:srgbClr val="ED7D31"/>
                </a:solidFill>
              </a:rPr>
              <a:t>é</a:t>
            </a:r>
            <a:r>
              <a:rPr lang="en-US" altLang="fr-FR" sz="1800" b="1">
                <a:solidFill>
                  <a:srgbClr val="ED7D31"/>
                </a:solidFill>
              </a:rPr>
              <a:t> : vers une approche inclusive et </a:t>
            </a:r>
            <a:r>
              <a:rPr lang="en-US" altLang="en-US" sz="1800" b="1">
                <a:solidFill>
                  <a:srgbClr val="ED7D31"/>
                </a:solidFill>
              </a:rPr>
              <a:t>é</a:t>
            </a:r>
            <a:r>
              <a:rPr lang="en-US" altLang="fr-FR" sz="1800" b="1">
                <a:solidFill>
                  <a:srgbClr val="ED7D31"/>
                </a:solidFill>
              </a:rPr>
              <a:t>quitable</a:t>
            </a:r>
            <a:endParaRPr lang="en-US" altLang="fr-FR" sz="1800" b="1">
              <a:solidFill>
                <a:srgbClr val="ED7D31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87930" y="340995"/>
            <a:ext cx="4252595" cy="140525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/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fr-FR" altLang="en-US"/>
              <a:t>SOMMAIRE</a:t>
            </a:r>
            <a:endParaRPr lang="fr-FR" altLang="en-US"/>
          </a:p>
        </p:txBody>
      </p:sp>
      <p:sp>
        <p:nvSpPr>
          <p:cNvPr id="3" name="Espace réservé du texte 2"/>
          <p:cNvSpPr/>
          <p:nvPr>
            <p:ph type="body" idx="1"/>
          </p:nvPr>
        </p:nvSpPr>
        <p:spPr/>
        <p:txBody>
          <a:bodyPr>
            <a:normAutofit lnSpcReduction="10000"/>
          </a:bodyPr>
          <a:p>
            <a:pPr>
              <a:buFont typeface="Wingdings" panose="05000000000000000000" charset="0"/>
              <a:buChar char="v"/>
            </a:pPr>
            <a:r>
              <a:rPr lang="fr-FR" altLang="en-US">
                <a:latin typeface="Arial Black" panose="020B0A04020102020204" charset="0"/>
                <a:cs typeface="Arial Black" panose="020B0A04020102020204" charset="0"/>
              </a:rPr>
              <a:t>I- Introduction</a:t>
            </a:r>
            <a:endParaRPr lang="fr-FR" altLang="en-US">
              <a:latin typeface="Arial Black" panose="020B0A04020102020204" charset="0"/>
              <a:cs typeface="Arial Black" panose="020B0A04020102020204" charset="0"/>
            </a:endParaRPr>
          </a:p>
          <a:p>
            <a:endParaRPr lang="fr-FR" altLang="en-US">
              <a:latin typeface="Arial Black" panose="020B0A04020102020204" charset="0"/>
              <a:cs typeface="Arial Black" panose="020B0A04020102020204" charset="0"/>
            </a:endParaRPr>
          </a:p>
          <a:p>
            <a:pPr>
              <a:buFont typeface="Wingdings" panose="05000000000000000000" charset="0"/>
              <a:buChar char="v"/>
            </a:pPr>
            <a:r>
              <a:rPr lang="fr-FR" altLang="en-US">
                <a:latin typeface="Arial Black" panose="020B0A04020102020204" charset="0"/>
                <a:cs typeface="Arial Black" panose="020B0A04020102020204" charset="0"/>
              </a:rPr>
              <a:t>II- Impact de l’assainissement sur la santé et la dignité</a:t>
            </a:r>
            <a:endParaRPr lang="fr-FR" altLang="en-US">
              <a:latin typeface="Arial Black" panose="020B0A04020102020204" charset="0"/>
              <a:cs typeface="Arial Black" panose="020B0A04020102020204" charset="0"/>
            </a:endParaRPr>
          </a:p>
          <a:p>
            <a:pPr>
              <a:buFont typeface="Wingdings" panose="05000000000000000000" charset="0"/>
              <a:buChar char="v"/>
            </a:pPr>
            <a:endParaRPr lang="fr-FR" altLang="en-US">
              <a:latin typeface="Arial Black" panose="020B0A04020102020204" charset="0"/>
              <a:cs typeface="Arial Black" panose="020B0A04020102020204" charset="0"/>
            </a:endParaRPr>
          </a:p>
          <a:p>
            <a:pPr>
              <a:buFont typeface="Wingdings" panose="05000000000000000000" charset="0"/>
              <a:buChar char="v"/>
            </a:pPr>
            <a:r>
              <a:rPr lang="fr-FR" altLang="en-US">
                <a:latin typeface="Arial Black" panose="020B0A04020102020204" charset="0"/>
                <a:cs typeface="Arial Black" panose="020B0A04020102020204" charset="0"/>
              </a:rPr>
              <a:t>III- L’approche multisectorielle en assainissement</a:t>
            </a:r>
            <a:endParaRPr lang="fr-FR" altLang="en-US">
              <a:latin typeface="Arial Black" panose="020B0A04020102020204" charset="0"/>
              <a:cs typeface="Arial Black" panose="020B0A04020102020204" charset="0"/>
            </a:endParaRPr>
          </a:p>
          <a:p>
            <a:pPr>
              <a:buFont typeface="Wingdings" panose="05000000000000000000" charset="0"/>
              <a:buChar char="v"/>
            </a:pPr>
            <a:endParaRPr lang="fr-FR" altLang="en-US">
              <a:latin typeface="Arial Black" panose="020B0A04020102020204" charset="0"/>
              <a:cs typeface="Arial Black" panose="020B0A04020102020204" charset="0"/>
            </a:endParaRPr>
          </a:p>
          <a:p>
            <a:pPr>
              <a:buFont typeface="Wingdings" panose="05000000000000000000" charset="0"/>
              <a:buChar char="v"/>
            </a:pPr>
            <a:r>
              <a:rPr lang="fr-FR" altLang="en-US">
                <a:latin typeface="Arial Black" panose="020B0A04020102020204" charset="0"/>
                <a:cs typeface="Arial Black" panose="020B0A04020102020204" charset="0"/>
              </a:rPr>
              <a:t>IV- Valorisation de l’approche multisectorielle</a:t>
            </a:r>
            <a:endParaRPr lang="fr-FR" altLang="en-US">
              <a:latin typeface="Arial Black" panose="020B0A04020102020204" charset="0"/>
              <a:cs typeface="Arial Black" panose="020B0A04020102020204" charset="0"/>
            </a:endParaRPr>
          </a:p>
          <a:p>
            <a:pPr>
              <a:buFont typeface="Wingdings" panose="05000000000000000000" charset="0"/>
              <a:buChar char="v"/>
            </a:pPr>
            <a:endParaRPr lang="fr-FR" altLang="en-US">
              <a:latin typeface="Arial Black" panose="020B0A04020102020204" charset="0"/>
              <a:cs typeface="Arial Black" panose="020B0A04020102020204" charset="0"/>
            </a:endParaRPr>
          </a:p>
          <a:p>
            <a:pPr>
              <a:buFont typeface="Wingdings" panose="05000000000000000000" charset="0"/>
              <a:buChar char="v"/>
            </a:pPr>
            <a:r>
              <a:rPr lang="fr-FR" altLang="en-US">
                <a:latin typeface="Arial Black" panose="020B0A04020102020204" charset="0"/>
                <a:cs typeface="Arial Black" panose="020B0A04020102020204" charset="0"/>
              </a:rPr>
              <a:t>V- Recommandations et bonnes pratiques</a:t>
            </a:r>
            <a:endParaRPr lang="fr-FR" altLang="en-US">
              <a:latin typeface="Arial Black" panose="020B0A04020102020204" charset="0"/>
              <a:cs typeface="Arial Black" panose="020B0A04020102020204" charset="0"/>
            </a:endParaRPr>
          </a:p>
          <a:p>
            <a:pPr>
              <a:buFont typeface="Wingdings" panose="05000000000000000000" charset="0"/>
              <a:buChar char="v"/>
            </a:pPr>
            <a:endParaRPr lang="fr-FR" altLang="en-US">
              <a:latin typeface="Arial Black" panose="020B0A04020102020204" charset="0"/>
              <a:cs typeface="Arial Black" panose="020B0A04020102020204" charset="0"/>
            </a:endParaRPr>
          </a:p>
          <a:p>
            <a:pPr>
              <a:buFont typeface="Wingdings" panose="05000000000000000000" charset="0"/>
              <a:buChar char="v"/>
            </a:pPr>
            <a:r>
              <a:rPr lang="fr-FR" altLang="en-US">
                <a:latin typeface="Arial Black" panose="020B0A04020102020204" charset="0"/>
                <a:cs typeface="Arial Black" panose="020B0A04020102020204" charset="0"/>
              </a:rPr>
              <a:t>VI- Conclusion</a:t>
            </a:r>
            <a:endParaRPr lang="fr-FR" altLang="en-US">
              <a:latin typeface="Arial Black" panose="020B0A04020102020204" charset="0"/>
              <a:cs typeface="Arial Black" panose="020B0A0402010202020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/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fr-FR" altLang="en-US">
                <a:latin typeface="Arial Black" panose="020B0A04020102020204" charset="0"/>
                <a:cs typeface="Arial Black" panose="020B0A04020102020204" charset="0"/>
                <a:sym typeface="+mn-ea"/>
              </a:rPr>
              <a:t>I- Introduction</a:t>
            </a:r>
            <a:endParaRPr lang="fr-FR" altLang="en-US"/>
          </a:p>
        </p:txBody>
      </p:sp>
      <p:sp>
        <p:nvSpPr>
          <p:cNvPr id="3" name="Espace réservé du texte 2"/>
          <p:cNvSpPr/>
          <p:nvPr>
            <p:ph type="body" idx="1"/>
          </p:nvPr>
        </p:nvSpPr>
        <p:spPr>
          <a:xfrm>
            <a:off x="311785" y="1017905"/>
            <a:ext cx="8520430" cy="3851910"/>
          </a:xfrm>
        </p:spPr>
        <p:txBody>
          <a:bodyPr>
            <a:noAutofit/>
          </a:bodyPr>
          <a:p>
            <a:pPr marL="114300" indent="0">
              <a:buNone/>
            </a:pPr>
            <a:r>
              <a:rPr lang="en-US" altLang="fr-FR" sz="1100">
                <a:solidFill>
                  <a:schemeClr val="accent1"/>
                </a:solidFill>
              </a:rPr>
              <a:t>D</a:t>
            </a:r>
            <a:r>
              <a:rPr lang="en-US" altLang="en-US" sz="1100">
                <a:solidFill>
                  <a:schemeClr val="accent1"/>
                </a:solidFill>
              </a:rPr>
              <a:t>é</a:t>
            </a:r>
            <a:r>
              <a:rPr lang="en-US" altLang="fr-FR" sz="1100">
                <a:solidFill>
                  <a:schemeClr val="accent1"/>
                </a:solidFill>
              </a:rPr>
              <a:t>finition des concepts cl</a:t>
            </a:r>
            <a:r>
              <a:rPr lang="en-US" altLang="en-US" sz="1100">
                <a:solidFill>
                  <a:schemeClr val="accent1"/>
                </a:solidFill>
              </a:rPr>
              <a:t>é</a:t>
            </a:r>
            <a:r>
              <a:rPr lang="en-US" altLang="fr-FR" sz="1100">
                <a:solidFill>
                  <a:schemeClr val="accent1"/>
                </a:solidFill>
              </a:rPr>
              <a:t>s : assainissement, sant</a:t>
            </a:r>
            <a:r>
              <a:rPr lang="en-US" altLang="en-US" sz="1100">
                <a:solidFill>
                  <a:schemeClr val="accent1"/>
                </a:solidFill>
              </a:rPr>
              <a:t>é</a:t>
            </a:r>
            <a:r>
              <a:rPr lang="en-US" altLang="fr-FR" sz="1100">
                <a:solidFill>
                  <a:schemeClr val="accent1"/>
                </a:solidFill>
              </a:rPr>
              <a:t>, dignit</a:t>
            </a:r>
            <a:r>
              <a:rPr lang="en-US" altLang="en-US" sz="1100">
                <a:solidFill>
                  <a:schemeClr val="accent1"/>
                </a:solidFill>
              </a:rPr>
              <a:t>é</a:t>
            </a:r>
            <a:r>
              <a:rPr lang="en-US" altLang="fr-FR" sz="1100">
                <a:solidFill>
                  <a:schemeClr val="accent1"/>
                </a:solidFill>
              </a:rPr>
              <a:t>.</a:t>
            </a:r>
            <a:endParaRPr lang="en-US" altLang="fr-FR" sz="1100">
              <a:solidFill>
                <a:schemeClr val="accent1"/>
              </a:solidFill>
            </a:endParaRPr>
          </a:p>
          <a:p>
            <a:endParaRPr lang="en-US" altLang="fr-FR" sz="1100"/>
          </a:p>
          <a:p>
            <a:pPr marL="114300" indent="0">
              <a:buNone/>
            </a:pPr>
            <a:r>
              <a:rPr lang="en-US" altLang="fr-FR" sz="1100"/>
              <a:t>L’assainissement rev</a:t>
            </a:r>
            <a:r>
              <a:rPr lang="en-US" altLang="en-US" sz="1100"/>
              <a:t>ê</a:t>
            </a:r>
            <a:r>
              <a:rPr lang="en-US" altLang="fr-FR" sz="1100"/>
              <a:t>t des aspects tr</a:t>
            </a:r>
            <a:r>
              <a:rPr lang="en-US" altLang="en-US" sz="1100"/>
              <a:t>è</a:t>
            </a:r>
            <a:r>
              <a:rPr lang="en-US" altLang="fr-FR" sz="1100"/>
              <a:t>s complexes, à la fois techniques, sanitaires, </a:t>
            </a:r>
            <a:r>
              <a:rPr lang="en-US" altLang="en-US" sz="1100"/>
              <a:t>é</a:t>
            </a:r>
            <a:r>
              <a:rPr lang="en-US" altLang="fr-FR" sz="1100"/>
              <a:t>cologiques, l</a:t>
            </a:r>
            <a:r>
              <a:rPr lang="en-US" altLang="en-US" sz="1100"/>
              <a:t>é</a:t>
            </a:r>
            <a:r>
              <a:rPr lang="en-US" altLang="fr-FR" sz="1100"/>
              <a:t>gislatifs et </a:t>
            </a:r>
            <a:r>
              <a:rPr lang="en-US" altLang="en-US" sz="1100"/>
              <a:t>é</a:t>
            </a:r>
            <a:r>
              <a:rPr lang="en-US" altLang="fr-FR" sz="1100"/>
              <a:t>conomiques.  La gestion de l’assainissement devient encore complexe si elle  inclut les r</a:t>
            </a:r>
            <a:r>
              <a:rPr lang="en-US" altLang="en-US" sz="1100"/>
              <a:t>é</a:t>
            </a:r>
            <a:r>
              <a:rPr lang="en-US" altLang="fr-FR" sz="1100"/>
              <a:t>seaux.  Pour </a:t>
            </a:r>
            <a:r>
              <a:rPr lang="en-US" altLang="en-US" sz="1100"/>
              <a:t>é</a:t>
            </a:r>
            <a:r>
              <a:rPr lang="en-US" altLang="fr-FR" sz="1100"/>
              <a:t>viter ces difficult</a:t>
            </a:r>
            <a:r>
              <a:rPr lang="en-US" altLang="en-US" sz="1100"/>
              <a:t>é</a:t>
            </a:r>
            <a:r>
              <a:rPr lang="en-US" altLang="fr-FR" sz="1100"/>
              <a:t>s le B</a:t>
            </a:r>
            <a:r>
              <a:rPr lang="en-US" altLang="en-US" sz="1100"/>
              <a:t>é</a:t>
            </a:r>
            <a:r>
              <a:rPr lang="en-US" altLang="fr-FR" sz="1100"/>
              <a:t>nin a opt</a:t>
            </a:r>
            <a:r>
              <a:rPr lang="en-US" altLang="en-US" sz="1100"/>
              <a:t>é</a:t>
            </a:r>
            <a:r>
              <a:rPr lang="en-US" altLang="fr-FR" sz="1100"/>
              <a:t> principalement pour la mise en </a:t>
            </a:r>
            <a:r>
              <a:rPr lang="en-US" altLang="en-US" sz="1100"/>
              <a:t>œ</a:t>
            </a:r>
            <a:r>
              <a:rPr lang="en-US" altLang="fr-FR" sz="1100"/>
              <a:t>uvre de l’assainissement autonome avec la mise en place des STBV pour g</a:t>
            </a:r>
            <a:r>
              <a:rPr lang="en-US" altLang="en-US" sz="1100"/>
              <a:t>é</a:t>
            </a:r>
            <a:r>
              <a:rPr lang="en-US" altLang="fr-FR" sz="1100"/>
              <a:t>rer les boues de vidange .</a:t>
            </a:r>
            <a:endParaRPr lang="en-US" altLang="fr-FR" sz="1100"/>
          </a:p>
          <a:p>
            <a:endParaRPr lang="en-US" altLang="fr-FR" sz="1100"/>
          </a:p>
          <a:p>
            <a:pPr marL="114300" indent="0">
              <a:buNone/>
            </a:pPr>
            <a:r>
              <a:rPr lang="en-US" altLang="fr-FR" sz="1100">
                <a:solidFill>
                  <a:schemeClr val="accent1"/>
                </a:solidFill>
              </a:rPr>
              <a:t>Importance de l’assainissement pour la sant</a:t>
            </a:r>
            <a:r>
              <a:rPr lang="en-US" altLang="en-US" sz="1100">
                <a:solidFill>
                  <a:schemeClr val="accent1"/>
                </a:solidFill>
              </a:rPr>
              <a:t>é</a:t>
            </a:r>
            <a:r>
              <a:rPr lang="en-US" altLang="fr-FR" sz="1100">
                <a:solidFill>
                  <a:schemeClr val="accent1"/>
                </a:solidFill>
              </a:rPr>
              <a:t> publique et la dignit</a:t>
            </a:r>
            <a:r>
              <a:rPr lang="en-US" altLang="en-US" sz="1100">
                <a:solidFill>
                  <a:schemeClr val="accent1"/>
                </a:solidFill>
              </a:rPr>
              <a:t>é</a:t>
            </a:r>
            <a:r>
              <a:rPr lang="en-US" altLang="fr-FR" sz="1100">
                <a:solidFill>
                  <a:schemeClr val="accent1"/>
                </a:solidFill>
              </a:rPr>
              <a:t> humaine.</a:t>
            </a:r>
            <a:endParaRPr lang="en-US" altLang="fr-FR" sz="1100">
              <a:solidFill>
                <a:schemeClr val="accent1"/>
              </a:solidFill>
            </a:endParaRPr>
          </a:p>
          <a:p>
            <a:endParaRPr lang="en-US" altLang="fr-FR" sz="1100"/>
          </a:p>
          <a:p>
            <a:pPr marL="114300" indent="0">
              <a:buNone/>
            </a:pPr>
            <a:r>
              <a:rPr lang="en-US" altLang="fr-FR" sz="1100"/>
              <a:t>L’urbanisation rapide qui correspond à un d</a:t>
            </a:r>
            <a:r>
              <a:rPr lang="en-US" altLang="en-US" sz="1100"/>
              <a:t>é</a:t>
            </a:r>
            <a:r>
              <a:rPr lang="en-US" altLang="fr-FR" sz="1100"/>
              <a:t>veloppement  des villes , en nombre d’habitants et en extension spatiale, avec des impacts majeurs sur l’environnement. Les rejets, dus à l’activit</a:t>
            </a:r>
            <a:r>
              <a:rPr lang="en-US" altLang="en-US" sz="1100"/>
              <a:t>é</a:t>
            </a:r>
            <a:r>
              <a:rPr lang="en-US" altLang="fr-FR" sz="1100"/>
              <a:t> humaine, engendrent  diverses pollutions , avec toutes les cons</a:t>
            </a:r>
            <a:r>
              <a:rPr lang="en-US" altLang="en-US" sz="1100"/>
              <a:t>é</a:t>
            </a:r>
            <a:r>
              <a:rPr lang="en-US" altLang="fr-FR" sz="1100"/>
              <a:t>quences que cela entra</a:t>
            </a:r>
            <a:r>
              <a:rPr lang="en-US" altLang="en-US" sz="1100"/>
              <a:t>î</a:t>
            </a:r>
            <a:r>
              <a:rPr lang="en-US" altLang="fr-FR" sz="1100"/>
              <a:t>ne  aux plans de l’hygi</a:t>
            </a:r>
            <a:r>
              <a:rPr lang="en-US" altLang="en-US" sz="1100"/>
              <a:t>è</a:t>
            </a:r>
            <a:r>
              <a:rPr lang="en-US" altLang="fr-FR" sz="1100"/>
              <a:t>ne publique et de la protection de l’environnement. </a:t>
            </a:r>
            <a:endParaRPr lang="en-US" altLang="fr-FR" sz="1100"/>
          </a:p>
          <a:p>
            <a:endParaRPr lang="en-US" altLang="fr-FR" sz="1100"/>
          </a:p>
          <a:p>
            <a:pPr marL="114300" indent="0">
              <a:buNone/>
            </a:pPr>
            <a:r>
              <a:rPr lang="en-US" altLang="fr-FR" sz="1100">
                <a:solidFill>
                  <a:schemeClr val="accent1"/>
                </a:solidFill>
              </a:rPr>
              <a:t>Pr</a:t>
            </a:r>
            <a:r>
              <a:rPr lang="en-US" altLang="en-US" sz="1100">
                <a:solidFill>
                  <a:schemeClr val="accent1"/>
                </a:solidFill>
              </a:rPr>
              <a:t>é</a:t>
            </a:r>
            <a:r>
              <a:rPr lang="en-US" altLang="fr-FR" sz="1100">
                <a:solidFill>
                  <a:schemeClr val="accent1"/>
                </a:solidFill>
              </a:rPr>
              <a:t>sentation du rôle cl</a:t>
            </a:r>
            <a:r>
              <a:rPr lang="en-US" altLang="en-US" sz="1100">
                <a:solidFill>
                  <a:schemeClr val="accent1"/>
                </a:solidFill>
              </a:rPr>
              <a:t>é</a:t>
            </a:r>
            <a:r>
              <a:rPr lang="en-US" altLang="fr-FR" sz="1100">
                <a:solidFill>
                  <a:schemeClr val="accent1"/>
                </a:solidFill>
              </a:rPr>
              <a:t> de l’approche multisectorielle dans ce domaine.</a:t>
            </a:r>
            <a:endParaRPr lang="en-US" altLang="fr-FR" sz="1100">
              <a:solidFill>
                <a:schemeClr val="accent1"/>
              </a:solidFill>
            </a:endParaRPr>
          </a:p>
          <a:p>
            <a:endParaRPr lang="en-US" altLang="fr-FR" sz="1100"/>
          </a:p>
          <a:p>
            <a:pPr marL="114300" indent="0">
              <a:buNone/>
            </a:pPr>
            <a:r>
              <a:rPr lang="en-US" altLang="fr-FR" sz="1100"/>
              <a:t>L'approche multisectorielle vise à coordonner les interventions entre les secteurs de l'eau, de l'assainissement, de l'hygi</a:t>
            </a:r>
            <a:r>
              <a:rPr lang="en-US" altLang="en-US" sz="1100"/>
              <a:t>è</a:t>
            </a:r>
            <a:r>
              <a:rPr lang="en-US" altLang="fr-FR" sz="1100"/>
              <a:t>ne, et de la sant</a:t>
            </a:r>
            <a:r>
              <a:rPr lang="en-US" altLang="en-US" sz="1100"/>
              <a:t>é</a:t>
            </a:r>
            <a:r>
              <a:rPr lang="en-US" altLang="fr-FR" sz="1100"/>
              <a:t> pour augmenter leur efficacit</a:t>
            </a:r>
            <a:r>
              <a:rPr lang="en-US" altLang="en-US" sz="1100"/>
              <a:t>é</a:t>
            </a:r>
            <a:r>
              <a:rPr lang="en-US" altLang="fr-FR" sz="1100"/>
              <a:t>. Elle inclut </a:t>
            </a:r>
            <a:r>
              <a:rPr lang="en-US" altLang="en-US" sz="1100"/>
              <a:t>é</a:t>
            </a:r>
            <a:r>
              <a:rPr lang="en-US" altLang="fr-FR" sz="1100"/>
              <a:t>galement l'engagement des acteurs du domaine de l'</a:t>
            </a:r>
            <a:r>
              <a:rPr lang="en-US" altLang="en-US" sz="1100"/>
              <a:t>é</a:t>
            </a:r>
            <a:r>
              <a:rPr lang="en-US" altLang="fr-FR" sz="1100"/>
              <a:t>ducation, de la protection de l'enfance et du genre, permettant de concevoir des solutions int</a:t>
            </a:r>
            <a:r>
              <a:rPr lang="en-US" altLang="en-US" sz="1100"/>
              <a:t>é</a:t>
            </a:r>
            <a:r>
              <a:rPr lang="en-US" altLang="fr-FR" sz="1100"/>
              <a:t>gr</a:t>
            </a:r>
            <a:r>
              <a:rPr lang="en-US" altLang="en-US" sz="1100"/>
              <a:t>é</a:t>
            </a:r>
            <a:r>
              <a:rPr lang="en-US" altLang="fr-FR" sz="1100"/>
              <a:t>es adapt</a:t>
            </a:r>
            <a:r>
              <a:rPr lang="en-US" altLang="en-US" sz="1100"/>
              <a:t>é</a:t>
            </a:r>
            <a:r>
              <a:rPr lang="en-US" altLang="fr-FR" sz="1100"/>
              <a:t>es aux besoins communautaires. Cela permet de mutualiser les ressources, d'optimiser la gestion des services et d'assurer la qualit</a:t>
            </a:r>
            <a:r>
              <a:rPr lang="en-US" altLang="en-US" sz="1100"/>
              <a:t>é</a:t>
            </a:r>
            <a:r>
              <a:rPr lang="en-US" altLang="fr-FR" sz="1100"/>
              <a:t> et la durabilit</a:t>
            </a:r>
            <a:r>
              <a:rPr lang="en-US" altLang="en-US" sz="1100"/>
              <a:t>é</a:t>
            </a:r>
            <a:r>
              <a:rPr lang="en-US" altLang="fr-FR" sz="1100"/>
              <a:t> des infrastructures</a:t>
            </a:r>
            <a:endParaRPr lang="en-US" altLang="fr-FR"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/>
          <p:nvPr>
            <p:ph type="title"/>
          </p:nvPr>
        </p:nvSpPr>
        <p:spPr>
          <a:xfrm>
            <a:off x="311785" y="445135"/>
            <a:ext cx="8520430" cy="845185"/>
          </a:xfrm>
        </p:spPr>
        <p:txBody>
          <a:bodyPr>
            <a:normAutofit/>
          </a:bodyPr>
          <a:p>
            <a:r>
              <a:rPr lang="fr-FR" altLang="en-US" sz="2000">
                <a:latin typeface="Arial Black" panose="020B0A04020102020204" charset="0"/>
                <a:cs typeface="Arial Black" panose="020B0A04020102020204" charset="0"/>
                <a:sym typeface="+mn-ea"/>
              </a:rPr>
              <a:t>II- Impact de l’assainissement sur la santé et la dignité</a:t>
            </a:r>
            <a:endParaRPr lang="fr-FR" altLang="en-US" sz="2000"/>
          </a:p>
        </p:txBody>
      </p:sp>
      <p:sp>
        <p:nvSpPr>
          <p:cNvPr id="3" name="Espace réservé du texte 2"/>
          <p:cNvSpPr/>
          <p:nvPr>
            <p:ph type="body" idx="1"/>
          </p:nvPr>
        </p:nvSpPr>
        <p:spPr/>
        <p:txBody>
          <a:bodyPr/>
          <a:p>
            <a:pPr marL="114300" indent="0">
              <a:buNone/>
            </a:pPr>
            <a:r>
              <a:rPr lang="en-US" altLang="fr-FR" i="1">
                <a:solidFill>
                  <a:srgbClr val="FF0000"/>
                </a:solidFill>
              </a:rPr>
              <a:t>Lien entre assainissement inad</a:t>
            </a:r>
            <a:r>
              <a:rPr lang="en-US" altLang="en-US" i="1">
                <a:solidFill>
                  <a:srgbClr val="FF0000"/>
                </a:solidFill>
              </a:rPr>
              <a:t>é</a:t>
            </a:r>
            <a:r>
              <a:rPr lang="en-US" altLang="fr-FR" i="1">
                <a:solidFill>
                  <a:srgbClr val="FF0000"/>
                </a:solidFill>
              </a:rPr>
              <a:t>quat et maladies hydriques.</a:t>
            </a:r>
            <a:endParaRPr lang="en-US" altLang="fr-FR" i="1">
              <a:solidFill>
                <a:srgbClr val="FF0000"/>
              </a:solidFill>
            </a:endParaRPr>
          </a:p>
          <a:p>
            <a:pPr marL="114300" indent="0">
              <a:buNone/>
            </a:pPr>
            <a:endParaRPr lang="en-US" altLang="fr-FR" i="1">
              <a:solidFill>
                <a:srgbClr val="FF0000"/>
              </a:solidFill>
            </a:endParaRPr>
          </a:p>
          <a:p>
            <a:pPr marL="114300" indent="0">
              <a:buNone/>
            </a:pPr>
            <a:r>
              <a:rPr lang="en-US" altLang="fr-FR"/>
              <a:t>Le lien entre l'assainissement inad</a:t>
            </a:r>
            <a:r>
              <a:rPr lang="en-US" altLang="en-US"/>
              <a:t>é</a:t>
            </a:r>
            <a:r>
              <a:rPr lang="en-US" altLang="fr-FR"/>
              <a:t>quat et les maladies hydriques e</a:t>
            </a:r>
            <a:r>
              <a:rPr lang="en-US" altLang="fr-FR" u="sng"/>
              <a:t>st direct et bien </a:t>
            </a:r>
            <a:r>
              <a:rPr lang="en-US" altLang="en-US" u="sng"/>
              <a:t>é</a:t>
            </a:r>
            <a:r>
              <a:rPr lang="en-US" altLang="fr-FR" u="sng"/>
              <a:t>tabli</a:t>
            </a:r>
            <a:r>
              <a:rPr lang="en-US" altLang="fr-FR"/>
              <a:t>. L'assainissement inad</a:t>
            </a:r>
            <a:r>
              <a:rPr lang="en-US" altLang="en-US"/>
              <a:t>é</a:t>
            </a:r>
            <a:r>
              <a:rPr lang="en-US" altLang="fr-FR"/>
              <a:t>quat g</a:t>
            </a:r>
            <a:r>
              <a:rPr lang="en-US" altLang="en-US"/>
              <a:t>é</a:t>
            </a:r>
            <a:r>
              <a:rPr lang="en-US" altLang="fr-FR"/>
              <a:t>n</a:t>
            </a:r>
            <a:r>
              <a:rPr lang="en-US" altLang="en-US"/>
              <a:t>è</a:t>
            </a:r>
            <a:r>
              <a:rPr lang="en-US" altLang="fr-FR"/>
              <a:t>re une pollution environnementale qui facilite la prolif</a:t>
            </a:r>
            <a:r>
              <a:rPr lang="en-US" altLang="en-US"/>
              <a:t>é</a:t>
            </a:r>
            <a:r>
              <a:rPr lang="en-US" altLang="fr-FR"/>
              <a:t>ration et la transmission d'agents infectieux dans l'eau potable. Cela constitue une cause majeure de maladies hydriques qui touchent principalement les populations vuln</a:t>
            </a:r>
            <a:r>
              <a:rPr lang="en-US" altLang="en-US"/>
              <a:t>é</a:t>
            </a:r>
            <a:r>
              <a:rPr lang="en-US" altLang="fr-FR"/>
              <a:t>rables. Parmi ces maladies, les diarrh</a:t>
            </a:r>
            <a:r>
              <a:rPr lang="en-US" altLang="en-US"/>
              <a:t>é</a:t>
            </a:r>
            <a:r>
              <a:rPr lang="en-US" altLang="fr-FR"/>
              <a:t>es li</a:t>
            </a:r>
            <a:r>
              <a:rPr lang="en-US" altLang="en-US"/>
              <a:t>é</a:t>
            </a:r>
            <a:r>
              <a:rPr lang="en-US" altLang="fr-FR"/>
              <a:t>es à la consommation d'eau contamin</a:t>
            </a:r>
            <a:r>
              <a:rPr lang="en-US" altLang="en-US"/>
              <a:t>é</a:t>
            </a:r>
            <a:r>
              <a:rPr lang="en-US" altLang="fr-FR"/>
              <a:t>e repr</a:t>
            </a:r>
            <a:r>
              <a:rPr lang="en-US" altLang="en-US"/>
              <a:t>é</a:t>
            </a:r>
            <a:r>
              <a:rPr lang="en-US" altLang="fr-FR"/>
              <a:t>sentent une part importante, entra</a:t>
            </a:r>
            <a:r>
              <a:rPr lang="en-US" altLang="en-US"/>
              <a:t>î</a:t>
            </a:r>
            <a:r>
              <a:rPr lang="en-US" altLang="fr-FR"/>
              <a:t>nant aussi </a:t>
            </a:r>
            <a:r>
              <a:rPr lang="en-US" altLang="fr-FR" u="sng"/>
              <a:t>des d</a:t>
            </a:r>
            <a:r>
              <a:rPr lang="en-US" altLang="en-US" u="sng"/>
              <a:t>é</a:t>
            </a:r>
            <a:r>
              <a:rPr lang="en-US" altLang="fr-FR" u="sng"/>
              <a:t>c</a:t>
            </a:r>
            <a:r>
              <a:rPr lang="en-US" altLang="en-US" u="sng"/>
              <a:t>è</a:t>
            </a:r>
            <a:r>
              <a:rPr lang="en-US" altLang="fr-FR" u="sng"/>
              <a:t>s significatifs, notamment chez les enfants</a:t>
            </a:r>
            <a:r>
              <a:rPr lang="en-US" altLang="fr-FR"/>
              <a:t>.</a:t>
            </a:r>
            <a:endParaRPr lang="en-US" altLang="fr-F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/>
          <p:nvPr>
            <p:ph type="title"/>
          </p:nvPr>
        </p:nvSpPr>
        <p:spPr/>
        <p:txBody>
          <a:bodyPr>
            <a:normAutofit/>
          </a:bodyPr>
          <a:p>
            <a:r>
              <a:rPr lang="fr-FR" altLang="en-US" sz="2000">
                <a:latin typeface="Arial Black" panose="020B0A04020102020204" charset="0"/>
                <a:cs typeface="Arial Black" panose="020B0A04020102020204" charset="0"/>
                <a:sym typeface="+mn-ea"/>
              </a:rPr>
              <a:t>II- Impact de l’assainissement sur la santé et la dignité</a:t>
            </a:r>
            <a:endParaRPr lang="fr-FR" altLang="en-US" sz="2000"/>
          </a:p>
        </p:txBody>
      </p:sp>
      <p:sp>
        <p:nvSpPr>
          <p:cNvPr id="3" name="Espace réservé du texte 2"/>
          <p:cNvSpPr/>
          <p:nvPr>
            <p:ph type="body" idx="1"/>
          </p:nvPr>
        </p:nvSpPr>
        <p:spPr/>
        <p:txBody>
          <a:bodyPr>
            <a:normAutofit fontScale="70000"/>
          </a:bodyPr>
          <a:p>
            <a:pPr marL="114300" indent="0">
              <a:buNone/>
            </a:pPr>
            <a:r>
              <a:rPr lang="en-US" altLang="fr-FR" i="1">
                <a:solidFill>
                  <a:srgbClr val="FF0000"/>
                </a:solidFill>
              </a:rPr>
              <a:t>Effets sur la sant</a:t>
            </a:r>
            <a:r>
              <a:rPr lang="en-US" altLang="en-US" i="1">
                <a:solidFill>
                  <a:srgbClr val="FF0000"/>
                </a:solidFill>
              </a:rPr>
              <a:t>é</a:t>
            </a:r>
            <a:r>
              <a:rPr lang="en-US" altLang="fr-FR" i="1">
                <a:solidFill>
                  <a:srgbClr val="FF0000"/>
                </a:solidFill>
              </a:rPr>
              <a:t> des populations, notamment enfants et femmes.</a:t>
            </a:r>
            <a:endParaRPr lang="en-US" altLang="fr-FR" i="1">
              <a:solidFill>
                <a:srgbClr val="FF0000"/>
              </a:solidFill>
            </a:endParaRPr>
          </a:p>
          <a:p>
            <a:pPr marL="114300" indent="0">
              <a:buNone/>
            </a:pPr>
            <a:endParaRPr lang="en-US" altLang="fr-FR" i="1">
              <a:solidFill>
                <a:srgbClr val="FF0000"/>
              </a:solidFill>
            </a:endParaRPr>
          </a:p>
          <a:p>
            <a:pPr marL="114300" indent="0">
              <a:buNone/>
            </a:pPr>
            <a:r>
              <a:rPr lang="en-US" altLang="fr-FR"/>
              <a:t>Un mauvais assainissement a des effets graves sur la sant</a:t>
            </a:r>
            <a:r>
              <a:rPr lang="en-US" altLang="en-US"/>
              <a:t>é</a:t>
            </a:r>
            <a:r>
              <a:rPr lang="en-US" altLang="fr-FR"/>
              <a:t> des populations, en particulier sur les enfants et les femmes. Il favorise la propagation des maladies hydriques comme la diarrh</a:t>
            </a:r>
            <a:r>
              <a:rPr lang="en-US" altLang="en-US"/>
              <a:t>é</a:t>
            </a:r>
            <a:r>
              <a:rPr lang="en-US" altLang="fr-FR"/>
              <a:t>e, le chol</a:t>
            </a:r>
            <a:r>
              <a:rPr lang="en-US" altLang="en-US"/>
              <a:t>é</a:t>
            </a:r>
            <a:r>
              <a:rPr lang="en-US" altLang="fr-FR"/>
              <a:t>ra, la typho</a:t>
            </a:r>
            <a:r>
              <a:rPr lang="en-US" altLang="en-US"/>
              <a:t>ï</a:t>
            </a:r>
            <a:r>
              <a:rPr lang="en-US" altLang="fr-FR"/>
              <a:t>de et d'autres infections intestinales, </a:t>
            </a:r>
            <a:r>
              <a:rPr lang="en-US" altLang="fr-FR" u="sng"/>
              <a:t>qui causent chaque ann</a:t>
            </a:r>
            <a:r>
              <a:rPr lang="en-US" altLang="en-US" u="sng"/>
              <a:t>é</a:t>
            </a:r>
            <a:r>
              <a:rPr lang="en-US" altLang="fr-FR" u="sng"/>
              <a:t>e des centaines de milliers de d</a:t>
            </a:r>
            <a:r>
              <a:rPr lang="en-US" altLang="en-US" u="sng"/>
              <a:t>é</a:t>
            </a:r>
            <a:r>
              <a:rPr lang="en-US" altLang="fr-FR" u="sng"/>
              <a:t>c</a:t>
            </a:r>
            <a:r>
              <a:rPr lang="en-US" altLang="en-US" u="sng"/>
              <a:t>è</a:t>
            </a:r>
            <a:r>
              <a:rPr lang="en-US" altLang="fr-FR" u="sng"/>
              <a:t>s infantiles dans le monde</a:t>
            </a:r>
            <a:r>
              <a:rPr lang="en-US" altLang="fr-FR"/>
              <a:t>. Ces maladies entra</a:t>
            </a:r>
            <a:r>
              <a:rPr lang="en-US" altLang="en-US"/>
              <a:t>î</a:t>
            </a:r>
            <a:r>
              <a:rPr lang="en-US" altLang="fr-FR"/>
              <a:t>nent des d</a:t>
            </a:r>
            <a:r>
              <a:rPr lang="en-US" altLang="en-US"/>
              <a:t>é</a:t>
            </a:r>
            <a:r>
              <a:rPr lang="en-US" altLang="fr-FR"/>
              <a:t>shydratations s</a:t>
            </a:r>
            <a:r>
              <a:rPr lang="en-US" altLang="en-US"/>
              <a:t>é</a:t>
            </a:r>
            <a:r>
              <a:rPr lang="en-US" altLang="fr-FR"/>
              <a:t>v</a:t>
            </a:r>
            <a:r>
              <a:rPr lang="en-US" altLang="en-US"/>
              <a:t>è</a:t>
            </a:r>
            <a:r>
              <a:rPr lang="en-US" altLang="fr-FR"/>
              <a:t>res, des malnutritions chroniques, et peuvent causer des dommages physiques et cognitifs irr</a:t>
            </a:r>
            <a:r>
              <a:rPr lang="en-US" altLang="en-US"/>
              <a:t>é</a:t>
            </a:r>
            <a:r>
              <a:rPr lang="en-US" altLang="fr-FR"/>
              <a:t>versibles chez les enfants.</a:t>
            </a:r>
            <a:endParaRPr lang="en-US" altLang="fr-FR"/>
          </a:p>
          <a:p>
            <a:pPr marL="114300" indent="0">
              <a:buNone/>
            </a:pPr>
            <a:endParaRPr lang="en-US" altLang="fr-FR"/>
          </a:p>
          <a:p>
            <a:pPr marL="114300" indent="0">
              <a:buNone/>
            </a:pPr>
            <a:r>
              <a:rPr lang="en-US" altLang="fr-FR"/>
              <a:t>Les femmes et les filles sont particuli</a:t>
            </a:r>
            <a:r>
              <a:rPr lang="en-US" altLang="en-US"/>
              <a:t>è</a:t>
            </a:r>
            <a:r>
              <a:rPr lang="en-US" altLang="fr-FR"/>
              <a:t>rement vuln</a:t>
            </a:r>
            <a:r>
              <a:rPr lang="en-US" altLang="en-US"/>
              <a:t>é</a:t>
            </a:r>
            <a:r>
              <a:rPr lang="en-US" altLang="fr-FR"/>
              <a:t>rables aux cons</a:t>
            </a:r>
            <a:r>
              <a:rPr lang="en-US" altLang="en-US"/>
              <a:t>é</a:t>
            </a:r>
            <a:r>
              <a:rPr lang="en-US" altLang="fr-FR"/>
              <a:t>quences du mauvais assainissement. Les installations sanitaires insuffisantes cr</a:t>
            </a:r>
            <a:r>
              <a:rPr lang="en-US" altLang="en-US"/>
              <a:t>é</a:t>
            </a:r>
            <a:r>
              <a:rPr lang="en-US" altLang="fr-FR"/>
              <a:t>ent des risques accrus de harc</a:t>
            </a:r>
            <a:r>
              <a:rPr lang="en-US" altLang="en-US"/>
              <a:t>è</a:t>
            </a:r>
            <a:r>
              <a:rPr lang="en-US" altLang="fr-FR"/>
              <a:t>lement sexuel et de violences, notamment en raison du manque d'intimit</a:t>
            </a:r>
            <a:r>
              <a:rPr lang="en-US" altLang="en-US"/>
              <a:t>é</a:t>
            </a:r>
            <a:r>
              <a:rPr lang="en-US" altLang="fr-FR"/>
              <a:t> et de s</a:t>
            </a:r>
            <a:r>
              <a:rPr lang="en-US" altLang="en-US"/>
              <a:t>é</a:t>
            </a:r>
            <a:r>
              <a:rPr lang="en-US" altLang="fr-FR"/>
              <a:t>curit</a:t>
            </a:r>
            <a:r>
              <a:rPr lang="en-US" altLang="en-US"/>
              <a:t>é</a:t>
            </a:r>
            <a:r>
              <a:rPr lang="en-US" altLang="fr-FR"/>
              <a:t> lors de l'utilisation de toilettes publiques ou de la d</a:t>
            </a:r>
            <a:r>
              <a:rPr lang="en-US" altLang="en-US"/>
              <a:t>é</a:t>
            </a:r>
            <a:r>
              <a:rPr lang="en-US" altLang="fr-FR"/>
              <a:t>f</a:t>
            </a:r>
            <a:r>
              <a:rPr lang="en-US" altLang="en-US"/>
              <a:t>é</a:t>
            </a:r>
            <a:r>
              <a:rPr lang="en-US" altLang="fr-FR"/>
              <a:t>cation en plein air. De plus, les contraintes li</a:t>
            </a:r>
            <a:r>
              <a:rPr lang="en-US" altLang="en-US"/>
              <a:t>é</a:t>
            </a:r>
            <a:r>
              <a:rPr lang="en-US" altLang="fr-FR"/>
              <a:t>es à la gestion de l'eau et aux installations sanitaires inadapt</a:t>
            </a:r>
            <a:r>
              <a:rPr lang="en-US" altLang="en-US"/>
              <a:t>é</a:t>
            </a:r>
            <a:r>
              <a:rPr lang="en-US" altLang="fr-FR"/>
              <a:t>es peuvent limiter la fr</a:t>
            </a:r>
            <a:r>
              <a:rPr lang="en-US" altLang="en-US"/>
              <a:t>é</a:t>
            </a:r>
            <a:r>
              <a:rPr lang="en-US" altLang="fr-FR"/>
              <a:t>quentation scolaire des filles, </a:t>
            </a:r>
            <a:r>
              <a:rPr lang="en-US" altLang="fr-FR" u="sng"/>
              <a:t>notamment pendant les menstruations</a:t>
            </a:r>
            <a:r>
              <a:rPr lang="en-US" altLang="fr-FR"/>
              <a:t>.</a:t>
            </a:r>
            <a:endParaRPr lang="en-US" altLang="fr-F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/>
          <p:nvPr>
            <p:ph type="title"/>
          </p:nvPr>
        </p:nvSpPr>
        <p:spPr/>
        <p:txBody>
          <a:bodyPr>
            <a:normAutofit/>
          </a:bodyPr>
          <a:p>
            <a:r>
              <a:rPr lang="fr-FR" altLang="en-US" sz="2000">
                <a:latin typeface="Arial Black" panose="020B0A04020102020204" charset="0"/>
                <a:cs typeface="Arial Black" panose="020B0A04020102020204" charset="0"/>
                <a:sym typeface="+mn-ea"/>
              </a:rPr>
              <a:t>II- Impact de l’assainissement sur la santé et la dignité</a:t>
            </a:r>
            <a:endParaRPr lang="fr-FR" altLang="en-US" sz="2000"/>
          </a:p>
        </p:txBody>
      </p:sp>
      <p:sp>
        <p:nvSpPr>
          <p:cNvPr id="3" name="Espace réservé du texte 2"/>
          <p:cNvSpPr/>
          <p:nvPr>
            <p:ph type="body" idx="1"/>
          </p:nvPr>
        </p:nvSpPr>
        <p:spPr/>
        <p:txBody>
          <a:bodyPr>
            <a:normAutofit/>
          </a:bodyPr>
          <a:p>
            <a:pPr marL="114300" indent="0">
              <a:buNone/>
            </a:pPr>
            <a:r>
              <a:rPr lang="en-US" altLang="fr-FR">
                <a:solidFill>
                  <a:srgbClr val="FF0000"/>
                </a:solidFill>
              </a:rPr>
              <a:t>Cons</a:t>
            </a:r>
            <a:r>
              <a:rPr lang="en-US" altLang="en-US">
                <a:solidFill>
                  <a:srgbClr val="FF0000"/>
                </a:solidFill>
              </a:rPr>
              <a:t>é</a:t>
            </a:r>
            <a:r>
              <a:rPr lang="en-US" altLang="fr-FR">
                <a:solidFill>
                  <a:srgbClr val="FF0000"/>
                </a:solidFill>
              </a:rPr>
              <a:t>quences sociales : perte de dignit</a:t>
            </a:r>
            <a:r>
              <a:rPr lang="en-US" altLang="en-US">
                <a:solidFill>
                  <a:srgbClr val="FF0000"/>
                </a:solidFill>
              </a:rPr>
              <a:t>é</a:t>
            </a:r>
            <a:r>
              <a:rPr lang="en-US" altLang="fr-FR">
                <a:solidFill>
                  <a:srgbClr val="FF0000"/>
                </a:solidFill>
              </a:rPr>
              <a:t>, ins</a:t>
            </a:r>
            <a:r>
              <a:rPr lang="en-US" altLang="en-US">
                <a:solidFill>
                  <a:srgbClr val="FF0000"/>
                </a:solidFill>
              </a:rPr>
              <a:t>é</a:t>
            </a:r>
            <a:r>
              <a:rPr lang="en-US" altLang="fr-FR">
                <a:solidFill>
                  <a:srgbClr val="FF0000"/>
                </a:solidFill>
              </a:rPr>
              <a:t>curit</a:t>
            </a:r>
            <a:r>
              <a:rPr lang="en-US" altLang="en-US">
                <a:solidFill>
                  <a:srgbClr val="FF0000"/>
                </a:solidFill>
              </a:rPr>
              <a:t>é</a:t>
            </a:r>
            <a:r>
              <a:rPr lang="en-US" altLang="fr-FR">
                <a:solidFill>
                  <a:srgbClr val="FF0000"/>
                </a:solidFill>
              </a:rPr>
              <a:t>, absence scolaire.</a:t>
            </a:r>
            <a:endParaRPr lang="en-US" altLang="fr-FR"/>
          </a:p>
          <a:p>
            <a:endParaRPr lang="en-US" altLang="fr-FR"/>
          </a:p>
          <a:p>
            <a:pPr marL="114300" indent="0">
              <a:buNone/>
            </a:pPr>
            <a:r>
              <a:rPr lang="en-US" altLang="fr-FR"/>
              <a:t>Le manque d’assainissement a des cons</a:t>
            </a:r>
            <a:r>
              <a:rPr lang="en-US" altLang="en-US"/>
              <a:t>é</a:t>
            </a:r>
            <a:r>
              <a:rPr lang="en-US" altLang="fr-FR"/>
              <a:t>quences sociales importantes, notamment la perte de dignit</a:t>
            </a:r>
            <a:r>
              <a:rPr lang="en-US" altLang="en-US"/>
              <a:t>é</a:t>
            </a:r>
            <a:r>
              <a:rPr lang="en-US" altLang="fr-FR"/>
              <a:t>, l’ins</a:t>
            </a:r>
            <a:r>
              <a:rPr lang="en-US" altLang="en-US"/>
              <a:t>é</a:t>
            </a:r>
            <a:r>
              <a:rPr lang="en-US" altLang="fr-FR"/>
              <a:t>curit</a:t>
            </a:r>
            <a:r>
              <a:rPr lang="en-US" altLang="en-US"/>
              <a:t>é</a:t>
            </a:r>
            <a:r>
              <a:rPr lang="en-US" altLang="fr-FR"/>
              <a:t>, et l’absence scolaire.</a:t>
            </a:r>
            <a:endParaRPr lang="en-US" altLang="fr-FR"/>
          </a:p>
          <a:p>
            <a:endParaRPr lang="en-US" altLang="fr-FR"/>
          </a:p>
          <a:p>
            <a:pPr marL="114300" indent="0">
              <a:buNone/>
            </a:pPr>
            <a:r>
              <a:rPr lang="en-US" altLang="fr-FR">
                <a:sym typeface="+mn-ea"/>
              </a:rPr>
              <a:t>le d</a:t>
            </a:r>
            <a:r>
              <a:rPr lang="en-US" altLang="en-US">
                <a:sym typeface="+mn-ea"/>
              </a:rPr>
              <a:t>é</a:t>
            </a:r>
            <a:r>
              <a:rPr lang="en-US" altLang="fr-FR">
                <a:sym typeface="+mn-ea"/>
              </a:rPr>
              <a:t>ficit en assainissement ne se limite pas à une probl</a:t>
            </a:r>
            <a:r>
              <a:rPr lang="en-US" altLang="en-US">
                <a:sym typeface="+mn-ea"/>
              </a:rPr>
              <a:t>é</a:t>
            </a:r>
            <a:r>
              <a:rPr lang="en-US" altLang="fr-FR">
                <a:sym typeface="+mn-ea"/>
              </a:rPr>
              <a:t>matique sanitaire, mais engendre aussi des impacts sociaux profonds qui affectent la coh</a:t>
            </a:r>
            <a:r>
              <a:rPr lang="en-US" altLang="en-US">
                <a:sym typeface="+mn-ea"/>
              </a:rPr>
              <a:t>é</a:t>
            </a:r>
            <a:r>
              <a:rPr lang="en-US" altLang="fr-FR">
                <a:sym typeface="+mn-ea"/>
              </a:rPr>
              <a:t>sion communautaire, la s</a:t>
            </a:r>
            <a:r>
              <a:rPr lang="en-US" altLang="en-US">
                <a:sym typeface="+mn-ea"/>
              </a:rPr>
              <a:t>é</a:t>
            </a:r>
            <a:r>
              <a:rPr lang="en-US" altLang="fr-FR">
                <a:sym typeface="+mn-ea"/>
              </a:rPr>
              <a:t>curit</a:t>
            </a:r>
            <a:r>
              <a:rPr lang="en-US" altLang="en-US">
                <a:sym typeface="+mn-ea"/>
              </a:rPr>
              <a:t>é</a:t>
            </a:r>
            <a:r>
              <a:rPr lang="en-US" altLang="fr-FR">
                <a:sym typeface="+mn-ea"/>
              </a:rPr>
              <a:t> des populations et l'acc</a:t>
            </a:r>
            <a:r>
              <a:rPr lang="en-US" altLang="en-US">
                <a:sym typeface="+mn-ea"/>
              </a:rPr>
              <a:t>è</a:t>
            </a:r>
            <a:r>
              <a:rPr lang="en-US" altLang="fr-FR">
                <a:sym typeface="+mn-ea"/>
              </a:rPr>
              <a:t>s </a:t>
            </a:r>
            <a:r>
              <a:rPr lang="en-US" altLang="en-US">
                <a:sym typeface="+mn-ea"/>
              </a:rPr>
              <a:t>é</a:t>
            </a:r>
            <a:r>
              <a:rPr lang="en-US" altLang="fr-FR">
                <a:sym typeface="+mn-ea"/>
              </a:rPr>
              <a:t>quitable à l’</a:t>
            </a:r>
            <a:r>
              <a:rPr lang="en-US" altLang="en-US">
                <a:sym typeface="+mn-ea"/>
              </a:rPr>
              <a:t>é</a:t>
            </a:r>
            <a:r>
              <a:rPr lang="en-US" altLang="fr-FR">
                <a:sym typeface="+mn-ea"/>
              </a:rPr>
              <a:t>ducation, aggravant les in</a:t>
            </a:r>
            <a:r>
              <a:rPr lang="en-US" altLang="en-US">
                <a:sym typeface="+mn-ea"/>
              </a:rPr>
              <a:t>é</a:t>
            </a:r>
            <a:r>
              <a:rPr lang="en-US" altLang="fr-FR">
                <a:sym typeface="+mn-ea"/>
              </a:rPr>
              <a:t>galit</a:t>
            </a:r>
            <a:r>
              <a:rPr lang="en-US" altLang="en-US">
                <a:sym typeface="+mn-ea"/>
              </a:rPr>
              <a:t>é</a:t>
            </a:r>
            <a:r>
              <a:rPr lang="en-US" altLang="fr-FR">
                <a:sym typeface="+mn-ea"/>
              </a:rPr>
              <a:t>s sociales et </a:t>
            </a:r>
            <a:r>
              <a:rPr lang="en-US" altLang="en-US">
                <a:sym typeface="+mn-ea"/>
              </a:rPr>
              <a:t>é</a:t>
            </a:r>
            <a:r>
              <a:rPr lang="en-US" altLang="fr-FR">
                <a:sym typeface="+mn-ea"/>
              </a:rPr>
              <a:t>conomiques dans les zones affect</a:t>
            </a:r>
            <a:r>
              <a:rPr lang="en-US" altLang="en-US">
                <a:sym typeface="+mn-ea"/>
              </a:rPr>
              <a:t>é</a:t>
            </a:r>
            <a:r>
              <a:rPr lang="en-US" altLang="fr-FR">
                <a:sym typeface="+mn-ea"/>
              </a:rPr>
              <a:t>e</a:t>
            </a:r>
            <a:endParaRPr lang="en-US" altLang="fr-FR"/>
          </a:p>
          <a:p>
            <a:endParaRPr lang="en-US" altLang="fr-FR"/>
          </a:p>
          <a:p>
            <a:endParaRPr lang="en-US" altLang="fr-F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/>
          <p:nvPr>
            <p:ph type="title"/>
          </p:nvPr>
        </p:nvSpPr>
        <p:spPr/>
        <p:txBody>
          <a:bodyPr>
            <a:normAutofit/>
          </a:bodyPr>
          <a:p>
            <a:r>
              <a:rPr lang="fr-FR" altLang="en-US" sz="2000">
                <a:latin typeface="Arial Black" panose="020B0A04020102020204" charset="0"/>
                <a:cs typeface="Arial Black" panose="020B0A04020102020204" charset="0"/>
                <a:sym typeface="+mn-ea"/>
              </a:rPr>
              <a:t>II- Impact de l’assainissement sur la santé et la dignité</a:t>
            </a:r>
            <a:endParaRPr lang="fr-FR" altLang="en-US" sz="2000"/>
          </a:p>
        </p:txBody>
      </p:sp>
      <p:sp>
        <p:nvSpPr>
          <p:cNvPr id="3" name="Espace réservé du texte 2"/>
          <p:cNvSpPr/>
          <p:nvPr>
            <p:ph type="body" idx="1"/>
          </p:nvPr>
        </p:nvSpPr>
        <p:spPr>
          <a:xfrm>
            <a:off x="263440" y="863550"/>
            <a:ext cx="8520600" cy="3416400"/>
          </a:xfrm>
        </p:spPr>
        <p:txBody>
          <a:bodyPr>
            <a:noAutofit/>
          </a:bodyPr>
          <a:p>
            <a:pPr marL="114300" indent="0">
              <a:buNone/>
            </a:pPr>
            <a:r>
              <a:rPr lang="en-US" altLang="fr-FR" sz="1400" i="1">
                <a:solidFill>
                  <a:srgbClr val="FF0000"/>
                </a:solidFill>
                <a:sym typeface="+mn-ea"/>
              </a:rPr>
              <a:t>Perte de dignit</a:t>
            </a:r>
            <a:r>
              <a:rPr lang="en-US" altLang="en-US" sz="1400" i="1">
                <a:solidFill>
                  <a:srgbClr val="FF0000"/>
                </a:solidFill>
                <a:sym typeface="+mn-ea"/>
              </a:rPr>
              <a:t>é</a:t>
            </a:r>
            <a:endParaRPr lang="en-US" altLang="en-US" sz="1400" i="1">
              <a:solidFill>
                <a:srgbClr val="FF0000"/>
              </a:solidFill>
            </a:endParaRPr>
          </a:p>
          <a:p>
            <a:pPr marL="114300" indent="0">
              <a:buNone/>
            </a:pPr>
            <a:r>
              <a:rPr lang="en-US" altLang="fr-FR" sz="1400">
                <a:sym typeface="+mn-ea"/>
              </a:rPr>
              <a:t>L’absence d’installations sanitaires ad</a:t>
            </a:r>
            <a:r>
              <a:rPr lang="en-US" altLang="en-US" sz="1400">
                <a:sym typeface="+mn-ea"/>
              </a:rPr>
              <a:t>é</a:t>
            </a:r>
            <a:r>
              <a:rPr lang="en-US" altLang="fr-FR" sz="1400">
                <a:sym typeface="+mn-ea"/>
              </a:rPr>
              <a:t>quates force souvent les individus, en particulier les femmes, à pratiquer la d</a:t>
            </a:r>
            <a:r>
              <a:rPr lang="en-US" altLang="en-US" sz="1400">
                <a:sym typeface="+mn-ea"/>
              </a:rPr>
              <a:t>é</a:t>
            </a:r>
            <a:r>
              <a:rPr lang="en-US" altLang="fr-FR" sz="1400">
                <a:sym typeface="+mn-ea"/>
              </a:rPr>
              <a:t>f</a:t>
            </a:r>
            <a:r>
              <a:rPr lang="en-US" altLang="en-US" sz="1400">
                <a:sym typeface="+mn-ea"/>
              </a:rPr>
              <a:t>é</a:t>
            </a:r>
            <a:r>
              <a:rPr lang="en-US" altLang="fr-FR" sz="1400">
                <a:sym typeface="+mn-ea"/>
              </a:rPr>
              <a:t>cation en plein air, ce qui leur fait perdre leur intimit</a:t>
            </a:r>
            <a:r>
              <a:rPr lang="en-US" altLang="en-US" sz="1400">
                <a:sym typeface="+mn-ea"/>
              </a:rPr>
              <a:t>é</a:t>
            </a:r>
            <a:r>
              <a:rPr lang="en-US" altLang="fr-FR" sz="1400">
                <a:sym typeface="+mn-ea"/>
              </a:rPr>
              <a:t> et leur dignit</a:t>
            </a:r>
            <a:r>
              <a:rPr lang="en-US" altLang="en-US" sz="1400">
                <a:sym typeface="+mn-ea"/>
              </a:rPr>
              <a:t>é</a:t>
            </a:r>
            <a:r>
              <a:rPr lang="en-US" altLang="fr-FR" sz="1400">
                <a:sym typeface="+mn-ea"/>
              </a:rPr>
              <a:t>. Cette situation est particuli</a:t>
            </a:r>
            <a:r>
              <a:rPr lang="en-US" altLang="en-US" sz="1400">
                <a:sym typeface="+mn-ea"/>
              </a:rPr>
              <a:t>è</a:t>
            </a:r>
            <a:r>
              <a:rPr lang="en-US" altLang="fr-FR" sz="1400">
                <a:sym typeface="+mn-ea"/>
              </a:rPr>
              <a:t>rement humiliante et cr</a:t>
            </a:r>
            <a:r>
              <a:rPr lang="en-US" altLang="en-US" sz="1400">
                <a:sym typeface="+mn-ea"/>
              </a:rPr>
              <a:t>é</a:t>
            </a:r>
            <a:r>
              <a:rPr lang="en-US" altLang="fr-FR" sz="1400">
                <a:sym typeface="+mn-ea"/>
              </a:rPr>
              <a:t>e un sentiment profond d’inconfort et d’exclusion sociale.</a:t>
            </a:r>
            <a:endParaRPr lang="en-US" altLang="fr-FR" sz="1400">
              <a:sym typeface="+mn-ea"/>
            </a:endParaRPr>
          </a:p>
          <a:p>
            <a:endParaRPr lang="en-US" altLang="fr-FR" sz="1400"/>
          </a:p>
          <a:p>
            <a:pPr marL="114300" indent="0">
              <a:buNone/>
            </a:pPr>
            <a:r>
              <a:rPr lang="en-US" altLang="fr-FR" sz="1400" i="1">
                <a:solidFill>
                  <a:srgbClr val="FF0000"/>
                </a:solidFill>
                <a:sym typeface="+mn-ea"/>
              </a:rPr>
              <a:t>Ins</a:t>
            </a:r>
            <a:r>
              <a:rPr lang="en-US" altLang="en-US" sz="1400" i="1">
                <a:solidFill>
                  <a:srgbClr val="FF0000"/>
                </a:solidFill>
                <a:sym typeface="+mn-ea"/>
              </a:rPr>
              <a:t>é</a:t>
            </a:r>
            <a:r>
              <a:rPr lang="en-US" altLang="fr-FR" sz="1400" i="1">
                <a:solidFill>
                  <a:srgbClr val="FF0000"/>
                </a:solidFill>
                <a:sym typeface="+mn-ea"/>
              </a:rPr>
              <a:t>curit</a:t>
            </a:r>
            <a:r>
              <a:rPr lang="en-US" altLang="en-US" sz="1400" i="1">
                <a:solidFill>
                  <a:srgbClr val="FF0000"/>
                </a:solidFill>
                <a:sym typeface="+mn-ea"/>
              </a:rPr>
              <a:t>é</a:t>
            </a:r>
            <a:endParaRPr lang="en-US" altLang="en-US" sz="1400" i="1">
              <a:solidFill>
                <a:srgbClr val="FF0000"/>
              </a:solidFill>
            </a:endParaRPr>
          </a:p>
          <a:p>
            <a:pPr marL="114300" indent="0">
              <a:buNone/>
            </a:pPr>
            <a:r>
              <a:rPr lang="en-US" altLang="fr-FR" sz="1400">
                <a:sym typeface="+mn-ea"/>
              </a:rPr>
              <a:t>Le manque d’assainissement entra</a:t>
            </a:r>
            <a:r>
              <a:rPr lang="en-US" altLang="en-US" sz="1400">
                <a:sym typeface="+mn-ea"/>
              </a:rPr>
              <a:t>î</a:t>
            </a:r>
            <a:r>
              <a:rPr lang="en-US" altLang="fr-FR" sz="1400">
                <a:sym typeface="+mn-ea"/>
              </a:rPr>
              <a:t>ne des risques </a:t>
            </a:r>
            <a:r>
              <a:rPr lang="en-US" altLang="en-US" sz="1400">
                <a:sym typeface="+mn-ea"/>
              </a:rPr>
              <a:t>é</a:t>
            </a:r>
            <a:r>
              <a:rPr lang="en-US" altLang="fr-FR" sz="1400">
                <a:sym typeface="+mn-ea"/>
              </a:rPr>
              <a:t>lev</a:t>
            </a:r>
            <a:r>
              <a:rPr lang="en-US" altLang="en-US" sz="1400">
                <a:sym typeface="+mn-ea"/>
              </a:rPr>
              <a:t>é</a:t>
            </a:r>
            <a:r>
              <a:rPr lang="en-US" altLang="fr-FR" sz="1400">
                <a:sym typeface="+mn-ea"/>
              </a:rPr>
              <a:t>s d’ins</a:t>
            </a:r>
            <a:r>
              <a:rPr lang="en-US" altLang="en-US" sz="1400">
                <a:sym typeface="+mn-ea"/>
              </a:rPr>
              <a:t>é</a:t>
            </a:r>
            <a:r>
              <a:rPr lang="en-US" altLang="fr-FR" sz="1400">
                <a:sym typeface="+mn-ea"/>
              </a:rPr>
              <a:t>curit</a:t>
            </a:r>
            <a:r>
              <a:rPr lang="en-US" altLang="en-US" sz="1400">
                <a:sym typeface="+mn-ea"/>
              </a:rPr>
              <a:t>é</a:t>
            </a:r>
            <a:r>
              <a:rPr lang="en-US" altLang="fr-FR" sz="1400">
                <a:sym typeface="+mn-ea"/>
              </a:rPr>
              <a:t>, surtout pour les femmes et les filles qui doivent souvent parcourir de longues distances dans des lieux isol</a:t>
            </a:r>
            <a:r>
              <a:rPr lang="en-US" altLang="en-US" sz="1400">
                <a:sym typeface="+mn-ea"/>
              </a:rPr>
              <a:t>é</a:t>
            </a:r>
            <a:r>
              <a:rPr lang="en-US" altLang="fr-FR" sz="1400">
                <a:sym typeface="+mn-ea"/>
              </a:rPr>
              <a:t>s pour acc</a:t>
            </a:r>
            <a:r>
              <a:rPr lang="en-US" altLang="en-US" sz="1400">
                <a:sym typeface="+mn-ea"/>
              </a:rPr>
              <a:t>é</a:t>
            </a:r>
            <a:r>
              <a:rPr lang="en-US" altLang="fr-FR" sz="1400">
                <a:sym typeface="+mn-ea"/>
              </a:rPr>
              <a:t>der à des toilettes ou pour d</a:t>
            </a:r>
            <a:r>
              <a:rPr lang="en-US" altLang="en-US" sz="1400">
                <a:sym typeface="+mn-ea"/>
              </a:rPr>
              <a:t>é</a:t>
            </a:r>
            <a:r>
              <a:rPr lang="en-US" altLang="fr-FR" sz="1400">
                <a:sym typeface="+mn-ea"/>
              </a:rPr>
              <a:t>f</a:t>
            </a:r>
            <a:r>
              <a:rPr lang="en-US" altLang="en-US" sz="1400">
                <a:sym typeface="+mn-ea"/>
              </a:rPr>
              <a:t>é</a:t>
            </a:r>
            <a:r>
              <a:rPr lang="en-US" altLang="fr-FR" sz="1400">
                <a:sym typeface="+mn-ea"/>
              </a:rPr>
              <a:t>quer en plein air. Cela les expose à des violences sexuelles et physiques, g</a:t>
            </a:r>
            <a:r>
              <a:rPr lang="en-US" altLang="en-US" sz="1400">
                <a:sym typeface="+mn-ea"/>
              </a:rPr>
              <a:t>é</a:t>
            </a:r>
            <a:r>
              <a:rPr lang="en-US" altLang="fr-FR" sz="1400">
                <a:sym typeface="+mn-ea"/>
              </a:rPr>
              <a:t>n</a:t>
            </a:r>
            <a:r>
              <a:rPr lang="en-US" altLang="en-US" sz="1400">
                <a:sym typeface="+mn-ea"/>
              </a:rPr>
              <a:t>é</a:t>
            </a:r>
            <a:r>
              <a:rPr lang="en-US" altLang="fr-FR" sz="1400">
                <a:sym typeface="+mn-ea"/>
              </a:rPr>
              <a:t>rant peur et traumatisme psychologique.</a:t>
            </a:r>
            <a:endParaRPr lang="en-US" altLang="fr-FR" sz="1400">
              <a:sym typeface="+mn-ea"/>
            </a:endParaRPr>
          </a:p>
          <a:p>
            <a:pPr marL="114300" indent="0">
              <a:buNone/>
            </a:pPr>
            <a:endParaRPr lang="en-US" altLang="fr-FR" sz="1400"/>
          </a:p>
          <a:p>
            <a:pPr marL="114300" indent="0">
              <a:buNone/>
            </a:pPr>
            <a:r>
              <a:rPr lang="en-US" altLang="fr-FR" sz="1400" i="1">
                <a:solidFill>
                  <a:srgbClr val="FF0000"/>
                </a:solidFill>
                <a:sym typeface="+mn-ea"/>
              </a:rPr>
              <a:t>Absence scolaire</a:t>
            </a:r>
            <a:endParaRPr lang="en-US" altLang="fr-FR" sz="1400" i="1">
              <a:solidFill>
                <a:srgbClr val="FF0000"/>
              </a:solidFill>
            </a:endParaRPr>
          </a:p>
          <a:p>
            <a:pPr marL="114300" indent="0">
              <a:buNone/>
            </a:pPr>
            <a:r>
              <a:rPr lang="en-US" altLang="fr-FR" sz="1400">
                <a:sym typeface="+mn-ea"/>
              </a:rPr>
              <a:t>L’insuffisance d’infrastructures sanitaires dans les </a:t>
            </a:r>
            <a:r>
              <a:rPr lang="en-US" altLang="en-US" sz="1400">
                <a:sym typeface="+mn-ea"/>
              </a:rPr>
              <a:t>é</a:t>
            </a:r>
            <a:r>
              <a:rPr lang="en-US" altLang="fr-FR" sz="1400">
                <a:sym typeface="+mn-ea"/>
              </a:rPr>
              <a:t>coles a un impact direct sur la scolarisation, en particulier des filles. En l’absence de toilettes s</a:t>
            </a:r>
            <a:r>
              <a:rPr lang="en-US" altLang="en-US" sz="1400">
                <a:sym typeface="+mn-ea"/>
              </a:rPr>
              <a:t>é</a:t>
            </a:r>
            <a:r>
              <a:rPr lang="en-US" altLang="fr-FR" sz="1400">
                <a:sym typeface="+mn-ea"/>
              </a:rPr>
              <a:t>par</a:t>
            </a:r>
            <a:r>
              <a:rPr lang="en-US" altLang="en-US" sz="1400">
                <a:sym typeface="+mn-ea"/>
              </a:rPr>
              <a:t>é</a:t>
            </a:r>
            <a:r>
              <a:rPr lang="en-US" altLang="fr-FR" sz="1400">
                <a:sym typeface="+mn-ea"/>
              </a:rPr>
              <a:t>es et s</a:t>
            </a:r>
            <a:r>
              <a:rPr lang="en-US" altLang="en-US" sz="1400">
                <a:sym typeface="+mn-ea"/>
              </a:rPr>
              <a:t>û</a:t>
            </a:r>
            <a:r>
              <a:rPr lang="en-US" altLang="fr-FR" sz="1400">
                <a:sym typeface="+mn-ea"/>
              </a:rPr>
              <a:t>res, et avec le manque de gestion de l’hygi</a:t>
            </a:r>
            <a:r>
              <a:rPr lang="en-US" altLang="en-US" sz="1400">
                <a:sym typeface="+mn-ea"/>
              </a:rPr>
              <a:t>è</a:t>
            </a:r>
            <a:r>
              <a:rPr lang="en-US" altLang="fr-FR" sz="1400">
                <a:sym typeface="+mn-ea"/>
              </a:rPr>
              <a:t>ne menstruelle, les filles ont tendance à manquer l’</a:t>
            </a:r>
            <a:r>
              <a:rPr lang="en-US" altLang="en-US" sz="1400">
                <a:sym typeface="+mn-ea"/>
              </a:rPr>
              <a:t>é</a:t>
            </a:r>
            <a:r>
              <a:rPr lang="en-US" altLang="fr-FR" sz="1400">
                <a:sym typeface="+mn-ea"/>
              </a:rPr>
              <a:t>cole pendant leurs r</a:t>
            </a:r>
            <a:r>
              <a:rPr lang="en-US" altLang="en-US" sz="1400">
                <a:sym typeface="+mn-ea"/>
              </a:rPr>
              <a:t>è</a:t>
            </a:r>
            <a:r>
              <a:rPr lang="en-US" altLang="fr-FR" sz="1400">
                <a:sym typeface="+mn-ea"/>
              </a:rPr>
              <a:t>gles, menant à des absences fr</a:t>
            </a:r>
            <a:r>
              <a:rPr lang="en-US" altLang="en-US" sz="1400">
                <a:sym typeface="+mn-ea"/>
              </a:rPr>
              <a:t>é</a:t>
            </a:r>
            <a:r>
              <a:rPr lang="en-US" altLang="fr-FR" sz="1400">
                <a:sym typeface="+mn-ea"/>
              </a:rPr>
              <a:t>quentes voire à un d</a:t>
            </a:r>
            <a:r>
              <a:rPr lang="en-US" altLang="en-US" sz="1400">
                <a:sym typeface="+mn-ea"/>
              </a:rPr>
              <a:t>é</a:t>
            </a:r>
            <a:r>
              <a:rPr lang="en-US" altLang="fr-FR" sz="1400">
                <a:sym typeface="+mn-ea"/>
              </a:rPr>
              <a:t>crochage scolaire.</a:t>
            </a:r>
            <a:endParaRPr lang="en-US" altLang="fr-FR" sz="1400"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/>
          <p:nvPr>
            <p:ph type="title"/>
          </p:nvPr>
        </p:nvSpPr>
        <p:spPr>
          <a:xfrm>
            <a:off x="372660" y="445025"/>
            <a:ext cx="8520600" cy="572700"/>
          </a:xfrm>
        </p:spPr>
        <p:txBody>
          <a:bodyPr>
            <a:normAutofit fontScale="90000"/>
          </a:bodyPr>
          <a:p>
            <a:r>
              <a:rPr lang="fr-FR" altLang="en-US" sz="2000">
                <a:latin typeface="Arial Black" panose="020B0A04020102020204" charset="0"/>
                <a:cs typeface="Arial Black" panose="020B0A04020102020204" charset="0"/>
              </a:rPr>
              <a:t>III- </a:t>
            </a:r>
            <a:r>
              <a:rPr lang="en-US" altLang="fr-FR" sz="2000">
                <a:latin typeface="Arial Black" panose="020B0A04020102020204" charset="0"/>
                <a:cs typeface="Arial Black" panose="020B0A04020102020204" charset="0"/>
              </a:rPr>
              <a:t>L’approche multisectorielle en assainissement</a:t>
            </a:r>
            <a:br>
              <a:rPr lang="en-US" altLang="fr-FR" sz="2000">
                <a:latin typeface="Arial Black" panose="020B0A04020102020204" charset="0"/>
                <a:cs typeface="Arial Black" panose="020B0A04020102020204" charset="0"/>
              </a:rPr>
            </a:br>
            <a:r>
              <a:rPr lang="en-US" altLang="en-US"/>
              <a:t></a:t>
            </a:r>
            <a:endParaRPr lang="en-US" altLang="en-US"/>
          </a:p>
        </p:txBody>
      </p:sp>
      <p:sp>
        <p:nvSpPr>
          <p:cNvPr id="3" name="Espace réservé du texte 2"/>
          <p:cNvSpPr/>
          <p:nvPr>
            <p:ph type="body" idx="1"/>
          </p:nvPr>
        </p:nvSpPr>
        <p:spPr/>
        <p:txBody>
          <a:bodyPr/>
          <a:p>
            <a:pPr marL="114300" indent="0">
              <a:buNone/>
            </a:pPr>
            <a:r>
              <a:rPr lang="en-US" altLang="fr-FR" i="1">
                <a:solidFill>
                  <a:srgbClr val="FF0000"/>
                </a:solidFill>
              </a:rPr>
              <a:t>D</a:t>
            </a:r>
            <a:r>
              <a:rPr lang="en-US" altLang="en-US" i="1">
                <a:solidFill>
                  <a:srgbClr val="FF0000"/>
                </a:solidFill>
              </a:rPr>
              <a:t>é</a:t>
            </a:r>
            <a:r>
              <a:rPr lang="en-US" altLang="fr-FR" i="1">
                <a:solidFill>
                  <a:srgbClr val="FF0000"/>
                </a:solidFill>
              </a:rPr>
              <a:t>finition et principes de l’approche multisectorielle.</a:t>
            </a:r>
            <a:endParaRPr lang="en-US" altLang="fr-FR" i="1">
              <a:solidFill>
                <a:srgbClr val="FF0000"/>
              </a:solidFill>
            </a:endParaRPr>
          </a:p>
          <a:p>
            <a:pPr marL="114300" indent="0">
              <a:buNone/>
            </a:pPr>
            <a:endParaRPr lang="en-US" altLang="fr-FR" i="1">
              <a:solidFill>
                <a:srgbClr val="FF0000"/>
              </a:solidFill>
            </a:endParaRPr>
          </a:p>
          <a:p>
            <a:pPr marL="114300" indent="0">
              <a:buNone/>
            </a:pPr>
            <a:r>
              <a:rPr lang="en-US" altLang="fr-FR"/>
              <a:t>L'approche multisectorielle consiste à int</a:t>
            </a:r>
            <a:r>
              <a:rPr lang="en-US" altLang="en-US"/>
              <a:t>é</a:t>
            </a:r>
            <a:r>
              <a:rPr lang="en-US" altLang="fr-FR"/>
              <a:t>grer plusieurs domaines d'action en m</a:t>
            </a:r>
            <a:r>
              <a:rPr lang="en-US" altLang="en-US"/>
              <a:t>ê</a:t>
            </a:r>
            <a:r>
              <a:rPr lang="en-US" altLang="fr-FR"/>
              <a:t>me temps, en mobilisant diff</a:t>
            </a:r>
            <a:r>
              <a:rPr lang="en-US" altLang="en-US"/>
              <a:t>é</a:t>
            </a:r>
            <a:r>
              <a:rPr lang="en-US" altLang="fr-FR"/>
              <a:t>rentes institutions publiques, priv</a:t>
            </a:r>
            <a:r>
              <a:rPr lang="en-US" altLang="en-US"/>
              <a:t>é</a:t>
            </a:r>
            <a:r>
              <a:rPr lang="en-US" altLang="fr-FR"/>
              <a:t>es, et communautaires, pour concevoir, planifier, mettre en </a:t>
            </a:r>
            <a:r>
              <a:rPr lang="en-US" altLang="en-US"/>
              <a:t>œ</a:t>
            </a:r>
            <a:r>
              <a:rPr lang="en-US" altLang="fr-FR"/>
              <a:t>uvre et suivre des projets d'assainissement qui r</a:t>
            </a:r>
            <a:r>
              <a:rPr lang="en-US" altLang="en-US"/>
              <a:t>é</a:t>
            </a:r>
            <a:r>
              <a:rPr lang="en-US" altLang="fr-FR"/>
              <a:t>pondent à la complexit</a:t>
            </a:r>
            <a:r>
              <a:rPr lang="en-US" altLang="en-US"/>
              <a:t>é</a:t>
            </a:r>
            <a:r>
              <a:rPr lang="en-US" altLang="fr-FR"/>
              <a:t> des besoins des populations sur un territoire donn</a:t>
            </a:r>
            <a:r>
              <a:rPr lang="en-US" altLang="en-US"/>
              <a:t>é</a:t>
            </a:r>
            <a:r>
              <a:rPr lang="en-US" altLang="fr-FR"/>
              <a:t>. Elle vise à d</a:t>
            </a:r>
            <a:r>
              <a:rPr lang="en-US" altLang="en-US"/>
              <a:t>é</a:t>
            </a:r>
            <a:r>
              <a:rPr lang="en-US" altLang="fr-FR"/>
              <a:t>passer le cloisonnement traditionnel des interventions afin d'assurer des solutions durables et efficaces, tenant compte des interactions entre les diff</a:t>
            </a:r>
            <a:r>
              <a:rPr lang="en-US" altLang="en-US"/>
              <a:t>é</a:t>
            </a:r>
            <a:r>
              <a:rPr lang="en-US" altLang="fr-FR"/>
              <a:t>rents aspects li</a:t>
            </a:r>
            <a:r>
              <a:rPr lang="en-US" altLang="en-US"/>
              <a:t>é</a:t>
            </a:r>
            <a:r>
              <a:rPr lang="en-US" altLang="fr-FR"/>
              <a:t>s à l'acc</a:t>
            </a:r>
            <a:r>
              <a:rPr lang="en-US" altLang="en-US"/>
              <a:t>è</a:t>
            </a:r>
            <a:r>
              <a:rPr lang="en-US" altLang="fr-FR"/>
              <a:t>s à l'eau, à l'assainissement et à l'hygi</a:t>
            </a:r>
            <a:r>
              <a:rPr lang="en-US" altLang="en-US"/>
              <a:t>è</a:t>
            </a:r>
            <a:r>
              <a:rPr lang="en-US" altLang="fr-FR"/>
              <a:t>ne.</a:t>
            </a:r>
            <a:endParaRPr lang="en-US" altLang="fr-F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/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fr-FR" altLang="en-US" sz="2000">
                <a:latin typeface="Arial Black" panose="020B0A04020102020204" charset="0"/>
                <a:cs typeface="Arial Black" panose="020B0A04020102020204" charset="0"/>
                <a:sym typeface="+mn-ea"/>
              </a:rPr>
              <a:t>III- </a:t>
            </a:r>
            <a:r>
              <a:rPr lang="en-US" altLang="fr-FR" sz="2000">
                <a:latin typeface="Arial Black" panose="020B0A04020102020204" charset="0"/>
                <a:cs typeface="Arial Black" panose="020B0A04020102020204" charset="0"/>
                <a:sym typeface="+mn-ea"/>
              </a:rPr>
              <a:t>L’approche multisectorielle en assainissement</a:t>
            </a:r>
            <a:br>
              <a:rPr lang="en-US" altLang="fr-FR" sz="2000">
                <a:latin typeface="Arial Black" panose="020B0A04020102020204" charset="0"/>
                <a:cs typeface="Arial Black" panose="020B0A04020102020204" charset="0"/>
                <a:sym typeface="+mn-ea"/>
              </a:rPr>
            </a:br>
            <a:endParaRPr lang="fr-FR" altLang="en-US" sz="2000"/>
          </a:p>
        </p:txBody>
      </p:sp>
      <p:sp>
        <p:nvSpPr>
          <p:cNvPr id="3" name="Espace réservé du texte 2"/>
          <p:cNvSpPr/>
          <p:nvPr>
            <p:ph type="body" idx="1"/>
          </p:nvPr>
        </p:nvSpPr>
        <p:spPr/>
        <p:txBody>
          <a:bodyPr/>
          <a:p>
            <a:pPr marL="114300" indent="0">
              <a:buNone/>
            </a:pPr>
            <a:r>
              <a:rPr lang="en-US" altLang="fr-FR" i="1">
                <a:solidFill>
                  <a:srgbClr val="FF0000"/>
                </a:solidFill>
              </a:rPr>
              <a:t>Secteurs impliqu</a:t>
            </a:r>
            <a:r>
              <a:rPr lang="en-US" altLang="en-US" i="1">
                <a:solidFill>
                  <a:srgbClr val="FF0000"/>
                </a:solidFill>
              </a:rPr>
              <a:t>é</a:t>
            </a:r>
            <a:r>
              <a:rPr lang="en-US" altLang="fr-FR" i="1">
                <a:solidFill>
                  <a:srgbClr val="FF0000"/>
                </a:solidFill>
              </a:rPr>
              <a:t>s : </a:t>
            </a:r>
            <a:endParaRPr lang="en-US" altLang="fr-FR" i="1">
              <a:solidFill>
                <a:srgbClr val="FF0000"/>
              </a:solidFill>
            </a:endParaRPr>
          </a:p>
          <a:p>
            <a:pPr marL="114300" indent="0">
              <a:buNone/>
            </a:pPr>
            <a:endParaRPr lang="en-US" altLang="fr-FR" i="1">
              <a:solidFill>
                <a:srgbClr val="FF0000"/>
              </a:solidFill>
            </a:endParaRPr>
          </a:p>
          <a:p>
            <a:pPr marL="114300" indent="0">
              <a:buNone/>
            </a:pPr>
            <a:endParaRPr lang="en-US" altLang="fr-FR"/>
          </a:p>
          <a:p>
            <a:pPr marL="114300" indent="0">
              <a:buNone/>
            </a:pPr>
            <a:r>
              <a:rPr lang="en-US" altLang="fr-FR"/>
              <a:t>Plusieurs secteurs et acteurs peuvent </a:t>
            </a:r>
            <a:r>
              <a:rPr lang="en-US" altLang="en-US"/>
              <a:t>ê</a:t>
            </a:r>
            <a:r>
              <a:rPr lang="en-US" altLang="fr-FR"/>
              <a:t>tre impliqu</a:t>
            </a:r>
            <a:r>
              <a:rPr lang="en-US" altLang="en-US"/>
              <a:t>é</a:t>
            </a:r>
            <a:r>
              <a:rPr lang="en-US" altLang="fr-FR"/>
              <a:t>s  (Eau, sant</a:t>
            </a:r>
            <a:r>
              <a:rPr lang="en-US" altLang="en-US"/>
              <a:t>é</a:t>
            </a:r>
            <a:r>
              <a:rPr lang="en-US" altLang="fr-FR"/>
              <a:t>, hygi</a:t>
            </a:r>
            <a:r>
              <a:rPr lang="en-US" altLang="en-US"/>
              <a:t>è</a:t>
            </a:r>
            <a:r>
              <a:rPr lang="en-US" altLang="fr-FR"/>
              <a:t>ne, environnement, </a:t>
            </a:r>
            <a:r>
              <a:rPr lang="en-US" altLang="en-US"/>
              <a:t>é</a:t>
            </a:r>
            <a:r>
              <a:rPr lang="en-US" altLang="fr-FR"/>
              <a:t>ducation, genre, urbanisme, gouvernance, etc.) pour r</a:t>
            </a:r>
            <a:r>
              <a:rPr lang="en-US" altLang="en-US"/>
              <a:t>é</a:t>
            </a:r>
            <a:r>
              <a:rPr lang="en-US" altLang="fr-FR"/>
              <a:t>pondre globalement aux besoins en assainissement.</a:t>
            </a:r>
            <a:endParaRPr lang="en-US" altLang="fr-F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/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fr-FR" altLang="en-US" sz="2000">
                <a:latin typeface="Arial Black" panose="020B0A04020102020204" charset="0"/>
                <a:cs typeface="Arial Black" panose="020B0A04020102020204" charset="0"/>
                <a:sym typeface="+mn-ea"/>
              </a:rPr>
              <a:t>III- </a:t>
            </a:r>
            <a:r>
              <a:rPr lang="en-US" altLang="fr-FR" sz="2000">
                <a:latin typeface="Arial Black" panose="020B0A04020102020204" charset="0"/>
                <a:cs typeface="Arial Black" panose="020B0A04020102020204" charset="0"/>
                <a:sym typeface="+mn-ea"/>
              </a:rPr>
              <a:t>L’approche multisectorielle en assainissement</a:t>
            </a:r>
            <a:br>
              <a:rPr lang="en-US" altLang="fr-FR" sz="2000">
                <a:latin typeface="Arial Black" panose="020B0A04020102020204" charset="0"/>
                <a:cs typeface="Arial Black" panose="020B0A04020102020204" charset="0"/>
                <a:sym typeface="+mn-ea"/>
              </a:rPr>
            </a:br>
            <a:endParaRPr lang="fr-FR" altLang="en-US" sz="2000"/>
          </a:p>
        </p:txBody>
      </p:sp>
      <p:sp>
        <p:nvSpPr>
          <p:cNvPr id="3" name="Espace réservé du texte 2"/>
          <p:cNvSpPr/>
          <p:nvPr>
            <p:ph type="body" idx="1"/>
          </p:nvPr>
        </p:nvSpPr>
        <p:spPr/>
        <p:txBody>
          <a:bodyPr>
            <a:normAutofit fontScale="70000"/>
          </a:bodyPr>
          <a:p>
            <a:pPr marL="114300" indent="0">
              <a:buNone/>
            </a:pPr>
            <a:r>
              <a:rPr lang="en-US" altLang="fr-FR" i="1">
                <a:solidFill>
                  <a:srgbClr val="FF0000"/>
                </a:solidFill>
              </a:rPr>
              <a:t>Rôle de la collaboration et coordination entre acteurs.</a:t>
            </a:r>
            <a:endParaRPr lang="en-US" altLang="fr-FR" i="1">
              <a:solidFill>
                <a:srgbClr val="FF0000"/>
              </a:solidFill>
            </a:endParaRPr>
          </a:p>
          <a:p>
            <a:endParaRPr lang="en-US" altLang="fr-FR"/>
          </a:p>
          <a:p>
            <a:pPr>
              <a:buFont typeface="Wingdings" panose="05000000000000000000" charset="0"/>
              <a:buChar char="v"/>
            </a:pPr>
            <a:r>
              <a:rPr lang="en-US" altLang="fr-FR"/>
              <a:t>Coordination intersectorielle pour maximiser les impacts et </a:t>
            </a:r>
            <a:r>
              <a:rPr lang="en-US" altLang="en-US"/>
              <a:t>é</a:t>
            </a:r>
            <a:r>
              <a:rPr lang="en-US" altLang="fr-FR"/>
              <a:t>viter les redondances.</a:t>
            </a:r>
            <a:endParaRPr lang="en-US" altLang="fr-FR"/>
          </a:p>
          <a:p>
            <a:pPr>
              <a:buFont typeface="Wingdings" panose="05000000000000000000" charset="0"/>
              <a:buChar char="v"/>
            </a:pPr>
            <a:r>
              <a:rPr lang="en-US" altLang="fr-FR"/>
              <a:t>Participation communautaire et prise en compte des demandes r</a:t>
            </a:r>
            <a:r>
              <a:rPr lang="en-US" altLang="en-US"/>
              <a:t>é</a:t>
            </a:r>
            <a:r>
              <a:rPr lang="en-US" altLang="fr-FR"/>
              <a:t>elles des usagers.</a:t>
            </a:r>
            <a:endParaRPr lang="en-US" altLang="fr-FR"/>
          </a:p>
          <a:p>
            <a:pPr>
              <a:buFont typeface="Wingdings" panose="05000000000000000000" charset="0"/>
              <a:buChar char="v"/>
            </a:pPr>
            <a:r>
              <a:rPr lang="en-US" altLang="fr-FR"/>
              <a:t>Prise en compte des d</a:t>
            </a:r>
            <a:r>
              <a:rPr lang="en-US" altLang="en-US"/>
              <a:t>é</a:t>
            </a:r>
            <a:r>
              <a:rPr lang="en-US" altLang="fr-FR"/>
              <a:t>terminants sociaux, </a:t>
            </a:r>
            <a:r>
              <a:rPr lang="en-US" altLang="en-US"/>
              <a:t>é</a:t>
            </a:r>
            <a:r>
              <a:rPr lang="en-US" altLang="fr-FR"/>
              <a:t>conomiques, sanitaires et environnementaux.</a:t>
            </a:r>
            <a:endParaRPr lang="en-US" altLang="fr-FR"/>
          </a:p>
          <a:p>
            <a:pPr>
              <a:buFont typeface="Wingdings" panose="05000000000000000000" charset="0"/>
              <a:buChar char="v"/>
            </a:pPr>
            <a:r>
              <a:rPr lang="en-US" altLang="fr-FR"/>
              <a:t>Mise en place de m</a:t>
            </a:r>
            <a:r>
              <a:rPr lang="en-US" altLang="en-US"/>
              <a:t>é</a:t>
            </a:r>
            <a:r>
              <a:rPr lang="en-US" altLang="fr-FR"/>
              <a:t>canismes de collaboration entre secteurs aux diff</a:t>
            </a:r>
            <a:r>
              <a:rPr lang="en-US" altLang="en-US"/>
              <a:t>é</a:t>
            </a:r>
            <a:r>
              <a:rPr lang="en-US" altLang="fr-FR"/>
              <a:t>rents niveaux (local, r</a:t>
            </a:r>
            <a:r>
              <a:rPr lang="en-US" altLang="en-US"/>
              <a:t>é</a:t>
            </a:r>
            <a:r>
              <a:rPr lang="en-US" altLang="fr-FR"/>
              <a:t>gional, national).</a:t>
            </a:r>
            <a:endParaRPr lang="en-US" altLang="fr-FR"/>
          </a:p>
          <a:p>
            <a:pPr>
              <a:buFont typeface="Wingdings" panose="05000000000000000000" charset="0"/>
              <a:buChar char="v"/>
            </a:pPr>
            <a:r>
              <a:rPr lang="en-US" altLang="fr-FR"/>
              <a:t>Approche syst</a:t>
            </a:r>
            <a:r>
              <a:rPr lang="en-US" altLang="en-US"/>
              <a:t>é</a:t>
            </a:r>
            <a:r>
              <a:rPr lang="en-US" altLang="fr-FR"/>
              <a:t>mique qui int</a:t>
            </a:r>
            <a:r>
              <a:rPr lang="en-US" altLang="en-US"/>
              <a:t>è</a:t>
            </a:r>
            <a:r>
              <a:rPr lang="en-US" altLang="fr-FR"/>
              <a:t>gre l’ensemble du cycle de l’assainissement, de la collecte à la gestion des d</a:t>
            </a:r>
            <a:r>
              <a:rPr lang="en-US" altLang="en-US"/>
              <a:t>é</a:t>
            </a:r>
            <a:r>
              <a:rPr lang="en-US" altLang="fr-FR"/>
              <a:t>chets.</a:t>
            </a:r>
            <a:endParaRPr lang="en-US" altLang="fr-FR"/>
          </a:p>
          <a:p>
            <a:pPr>
              <a:buFont typeface="Wingdings" panose="05000000000000000000" charset="0"/>
              <a:buChar char="v"/>
            </a:pPr>
            <a:r>
              <a:rPr lang="en-US" altLang="fr-FR"/>
              <a:t>Suivi et </a:t>
            </a:r>
            <a:r>
              <a:rPr lang="en-US" altLang="en-US"/>
              <a:t>é</a:t>
            </a:r>
            <a:r>
              <a:rPr lang="en-US" altLang="fr-FR"/>
              <a:t>valuation conjointe pour assurer la durabilit</a:t>
            </a:r>
            <a:r>
              <a:rPr lang="en-US" altLang="en-US"/>
              <a:t>é</a:t>
            </a:r>
            <a:r>
              <a:rPr lang="en-US" altLang="fr-FR"/>
              <a:t> des interventions.</a:t>
            </a:r>
            <a:endParaRPr lang="en-US" altLang="fr-FR"/>
          </a:p>
          <a:p>
            <a:endParaRPr lang="en-US" altLang="fr-FR"/>
          </a:p>
          <a:p>
            <a:pPr marL="114300" indent="0">
              <a:buNone/>
            </a:pPr>
            <a:r>
              <a:rPr lang="en-US" altLang="fr-FR"/>
              <a:t>Cette approche est fondamentale pour relever les d</a:t>
            </a:r>
            <a:r>
              <a:rPr lang="en-US" altLang="en-US"/>
              <a:t>é</a:t>
            </a:r>
            <a:r>
              <a:rPr lang="en-US" altLang="fr-FR"/>
              <a:t>fis complexes du secteur assainissement, garantir la p</a:t>
            </a:r>
            <a:r>
              <a:rPr lang="en-US" altLang="en-US"/>
              <a:t>é</a:t>
            </a:r>
            <a:r>
              <a:rPr lang="en-US" altLang="fr-FR"/>
              <a:t>rennit</a:t>
            </a:r>
            <a:r>
              <a:rPr lang="en-US" altLang="en-US"/>
              <a:t>é</a:t>
            </a:r>
            <a:r>
              <a:rPr lang="en-US" altLang="fr-FR"/>
              <a:t> des infrastructures et am</a:t>
            </a:r>
            <a:r>
              <a:rPr lang="en-US" altLang="en-US"/>
              <a:t>é</a:t>
            </a:r>
            <a:r>
              <a:rPr lang="en-US" altLang="fr-FR"/>
              <a:t>liorer significativement la sant</a:t>
            </a:r>
            <a:r>
              <a:rPr lang="en-US" altLang="en-US"/>
              <a:t>é</a:t>
            </a:r>
            <a:r>
              <a:rPr lang="en-US" altLang="fr-FR"/>
              <a:t> publique et le bien-</a:t>
            </a:r>
            <a:r>
              <a:rPr lang="en-US" altLang="en-US"/>
              <a:t>ê</a:t>
            </a:r>
            <a:r>
              <a:rPr lang="en-US" altLang="fr-FR"/>
              <a:t>tre des communaut</a:t>
            </a:r>
            <a:r>
              <a:rPr lang="en-US" altLang="en-US"/>
              <a:t>é</a:t>
            </a:r>
            <a:r>
              <a:rPr lang="en-US" altLang="fr-FR"/>
              <a:t>s</a:t>
            </a:r>
            <a:endParaRPr lang="en-US" altLang="fr-F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/>
          <p:nvPr>
            <p:ph type="title"/>
          </p:nvPr>
        </p:nvSpPr>
        <p:spPr/>
        <p:txBody>
          <a:bodyPr>
            <a:normAutofit/>
          </a:bodyPr>
          <a:p>
            <a:r>
              <a:rPr lang="fr-FR" altLang="en-US" sz="1800">
                <a:latin typeface="Arial Black" panose="020B0A04020102020204" charset="0"/>
                <a:cs typeface="Arial Black" panose="020B0A04020102020204" charset="0"/>
              </a:rPr>
              <a:t>IV- </a:t>
            </a:r>
            <a:r>
              <a:rPr lang="en-US" altLang="fr-FR" sz="1800">
                <a:latin typeface="Arial Black" panose="020B0A04020102020204" charset="0"/>
                <a:cs typeface="Arial Black" panose="020B0A04020102020204" charset="0"/>
              </a:rPr>
              <a:t>Valorisation de l’approche multisectorielle</a:t>
            </a:r>
            <a:endParaRPr lang="en-US" altLang="fr-FR" sz="1800"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3" name="Espace réservé du texte 2"/>
          <p:cNvSpPr/>
          <p:nvPr>
            <p:ph type="body" idx="1"/>
          </p:nvPr>
        </p:nvSpPr>
        <p:spPr/>
        <p:txBody>
          <a:bodyPr>
            <a:normAutofit fontScale="90000" lnSpcReduction="20000"/>
          </a:bodyPr>
          <a:p>
            <a:pPr marL="114300" indent="0">
              <a:buNone/>
            </a:pPr>
            <a:r>
              <a:rPr lang="en-US" altLang="fr-FR" i="1">
                <a:solidFill>
                  <a:srgbClr val="FF0000"/>
                </a:solidFill>
              </a:rPr>
              <a:t>Exemple concret de projet multisectoriel r</a:t>
            </a:r>
            <a:r>
              <a:rPr lang="en-US" altLang="en-US" i="1">
                <a:solidFill>
                  <a:srgbClr val="FF0000"/>
                </a:solidFill>
              </a:rPr>
              <a:t>é</a:t>
            </a:r>
            <a:r>
              <a:rPr lang="en-US" altLang="fr-FR" i="1">
                <a:solidFill>
                  <a:srgbClr val="FF0000"/>
                </a:solidFill>
              </a:rPr>
              <a:t>ussi</a:t>
            </a:r>
            <a:r>
              <a:rPr lang="fr-FR" altLang="en-US" i="1">
                <a:solidFill>
                  <a:srgbClr val="FF0000"/>
                </a:solidFill>
              </a:rPr>
              <a:t> </a:t>
            </a:r>
            <a:r>
              <a:rPr lang="en-US" altLang="fr-FR" i="1">
                <a:solidFill>
                  <a:srgbClr val="FF0000"/>
                </a:solidFill>
              </a:rPr>
              <a:t>en WASH</a:t>
            </a:r>
            <a:r>
              <a:rPr lang="fr-FR" altLang="en-US" i="1">
                <a:solidFill>
                  <a:srgbClr val="FF0000"/>
                </a:solidFill>
              </a:rPr>
              <a:t> au Bénin</a:t>
            </a:r>
            <a:r>
              <a:rPr lang="en-US" altLang="fr-FR" i="1">
                <a:solidFill>
                  <a:srgbClr val="FF0000"/>
                </a:solidFill>
              </a:rPr>
              <a:t>.</a:t>
            </a:r>
            <a:endParaRPr lang="en-US" altLang="fr-FR" i="1">
              <a:solidFill>
                <a:srgbClr val="FF0000"/>
              </a:solidFill>
            </a:endParaRPr>
          </a:p>
          <a:p>
            <a:pPr marL="114300" indent="0">
              <a:buFont typeface="Wingdings" panose="05000000000000000000" charset="0"/>
              <a:buNone/>
            </a:pPr>
            <a:endParaRPr lang="en-US" altLang="fr-FR" i="1">
              <a:solidFill>
                <a:srgbClr val="FF0000"/>
              </a:solidFill>
            </a:endParaRPr>
          </a:p>
          <a:p>
            <a:pPr>
              <a:buFont typeface="Wingdings" panose="05000000000000000000" charset="0"/>
              <a:buChar char="Ø"/>
            </a:pPr>
            <a:r>
              <a:rPr lang="en-US" altLang="fr-FR"/>
              <a:t>Projet WASHplus (2013-2016) à Cotonou</a:t>
            </a:r>
            <a:endParaRPr lang="en-US" altLang="fr-FR"/>
          </a:p>
          <a:p>
            <a:endParaRPr lang="en-US" altLang="fr-FR"/>
          </a:p>
          <a:p>
            <a:r>
              <a:rPr lang="en-US" altLang="fr-FR"/>
              <a:t>Ce projet, financ</a:t>
            </a:r>
            <a:r>
              <a:rPr lang="en-US" altLang="en-US"/>
              <a:t>é</a:t>
            </a:r>
            <a:r>
              <a:rPr lang="en-US" altLang="fr-FR"/>
              <a:t> par USAID et men</a:t>
            </a:r>
            <a:r>
              <a:rPr lang="en-US" altLang="en-US"/>
              <a:t>é</a:t>
            </a:r>
            <a:r>
              <a:rPr lang="en-US" altLang="fr-FR"/>
              <a:t> par FHI 360 en partenariat avec CARE et Winrock International, visait à am</a:t>
            </a:r>
            <a:r>
              <a:rPr lang="en-US" altLang="en-US"/>
              <a:t>é</a:t>
            </a:r>
            <a:r>
              <a:rPr lang="en-US" altLang="fr-FR"/>
              <a:t>liorer les pratiques d'hygi</a:t>
            </a:r>
            <a:r>
              <a:rPr lang="en-US" altLang="en-US"/>
              <a:t>è</a:t>
            </a:r>
            <a:r>
              <a:rPr lang="en-US" altLang="fr-FR"/>
              <a:t>ne dans les quartiers p</a:t>
            </a:r>
            <a:r>
              <a:rPr lang="en-US" altLang="en-US"/>
              <a:t>é</a:t>
            </a:r>
            <a:r>
              <a:rPr lang="en-US" altLang="fr-FR"/>
              <a:t>riurbains d</a:t>
            </a:r>
            <a:r>
              <a:rPr lang="en-US" altLang="en-US"/>
              <a:t>é</a:t>
            </a:r>
            <a:r>
              <a:rPr lang="en-US" altLang="fr-FR"/>
              <a:t>favoris</a:t>
            </a:r>
            <a:r>
              <a:rPr lang="en-US" altLang="en-US"/>
              <a:t>é</a:t>
            </a:r>
            <a:r>
              <a:rPr lang="en-US" altLang="fr-FR"/>
              <a:t>s comme Agbato et Enagnon. Ses actions se sont concentr</a:t>
            </a:r>
            <a:r>
              <a:rPr lang="en-US" altLang="en-US"/>
              <a:t>é</a:t>
            </a:r>
            <a:r>
              <a:rPr lang="en-US" altLang="fr-FR"/>
              <a:t>es sur l'am</a:t>
            </a:r>
            <a:r>
              <a:rPr lang="en-US" altLang="en-US"/>
              <a:t>é</a:t>
            </a:r>
            <a:r>
              <a:rPr lang="en-US" altLang="fr-FR"/>
              <a:t>lioration du lavage des mains, le traitement et le stockage s</a:t>
            </a:r>
            <a:r>
              <a:rPr lang="en-US" altLang="en-US"/>
              <a:t>û</a:t>
            </a:r>
            <a:r>
              <a:rPr lang="en-US" altLang="fr-FR"/>
              <a:t>r de l'eau potable au niveau des m</a:t>
            </a:r>
            <a:r>
              <a:rPr lang="en-US" altLang="en-US"/>
              <a:t>é</a:t>
            </a:r>
            <a:r>
              <a:rPr lang="en-US" altLang="fr-FR"/>
              <a:t>nages, particuli</a:t>
            </a:r>
            <a:r>
              <a:rPr lang="en-US" altLang="en-US"/>
              <a:t>è</a:t>
            </a:r>
            <a:r>
              <a:rPr lang="en-US" altLang="fr-FR"/>
              <a:t>rement ceux avec des enfants de moins de 5 ans. Le projet a int</a:t>
            </a:r>
            <a:r>
              <a:rPr lang="en-US" altLang="en-US"/>
              <a:t>é</a:t>
            </a:r>
            <a:r>
              <a:rPr lang="en-US" altLang="fr-FR"/>
              <a:t>gr</a:t>
            </a:r>
            <a:r>
              <a:rPr lang="en-US" altLang="en-US"/>
              <a:t>é</a:t>
            </a:r>
            <a:r>
              <a:rPr lang="en-US" altLang="fr-FR"/>
              <a:t> des interventions en sant</a:t>
            </a:r>
            <a:r>
              <a:rPr lang="en-US" altLang="en-US"/>
              <a:t>é</a:t>
            </a:r>
            <a:r>
              <a:rPr lang="en-US" altLang="fr-FR"/>
              <a:t>, environnement, promotion sociale et commercialisation de produits WASH, conduisant à une meilleure compr</a:t>
            </a:r>
            <a:r>
              <a:rPr lang="en-US" altLang="en-US"/>
              <a:t>é</a:t>
            </a:r>
            <a:r>
              <a:rPr lang="en-US" altLang="fr-FR"/>
              <a:t>hension des enjeux sanitaires et un acc</a:t>
            </a:r>
            <a:r>
              <a:rPr lang="en-US" altLang="en-US"/>
              <a:t>è</a:t>
            </a:r>
            <a:r>
              <a:rPr lang="en-US" altLang="fr-FR"/>
              <a:t>s accru à des services et produits d'hygi</a:t>
            </a:r>
            <a:r>
              <a:rPr lang="en-US" altLang="en-US"/>
              <a:t>è</a:t>
            </a:r>
            <a:r>
              <a:rPr lang="en-US" altLang="fr-FR"/>
              <a:t>ne adapt</a:t>
            </a:r>
            <a:r>
              <a:rPr lang="en-US" altLang="en-US"/>
              <a:t>é</a:t>
            </a:r>
            <a:r>
              <a:rPr lang="en-US" altLang="fr-FR"/>
              <a:t>s aux populations vuln</a:t>
            </a:r>
            <a:r>
              <a:rPr lang="en-US" altLang="en-US"/>
              <a:t>é</a:t>
            </a:r>
            <a:r>
              <a:rPr lang="en-US" altLang="fr-FR"/>
              <a:t>rable</a:t>
            </a:r>
            <a:r>
              <a:rPr lang="fr-FR" altLang="en-US"/>
              <a:t>s</a:t>
            </a:r>
            <a:endParaRPr lang="fr-FR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/>
          <p:nvPr>
            <p:ph type="title"/>
          </p:nvPr>
        </p:nvSpPr>
        <p:spPr/>
        <p:txBody>
          <a:bodyPr>
            <a:normAutofit/>
          </a:bodyPr>
          <a:p>
            <a:r>
              <a:rPr lang="fr-FR" altLang="en-US" sz="1800">
                <a:latin typeface="Arial Black" panose="020B0A04020102020204" charset="0"/>
                <a:cs typeface="Arial Black" panose="020B0A04020102020204" charset="0"/>
                <a:sym typeface="+mn-ea"/>
              </a:rPr>
              <a:t>IV- </a:t>
            </a:r>
            <a:r>
              <a:rPr lang="en-US" altLang="fr-FR" sz="1800">
                <a:latin typeface="Arial Black" panose="020B0A04020102020204" charset="0"/>
                <a:cs typeface="Arial Black" panose="020B0A04020102020204" charset="0"/>
                <a:sym typeface="+mn-ea"/>
              </a:rPr>
              <a:t>Valorisation de l’approche multisectorielle</a:t>
            </a:r>
            <a:endParaRPr lang="en-US" altLang="fr-FR" sz="1800">
              <a:latin typeface="Arial Black" panose="020B0A04020102020204" charset="0"/>
              <a:cs typeface="Arial Black" panose="020B0A04020102020204" charset="0"/>
              <a:sym typeface="+mn-ea"/>
            </a:endParaRPr>
          </a:p>
        </p:txBody>
      </p:sp>
      <p:sp>
        <p:nvSpPr>
          <p:cNvPr id="3" name="Espace réservé du texte 2"/>
          <p:cNvSpPr/>
          <p:nvPr>
            <p:ph type="body" idx="1"/>
          </p:nvPr>
        </p:nvSpPr>
        <p:spPr/>
        <p:txBody>
          <a:bodyPr/>
          <a:p>
            <a:pPr>
              <a:buFont typeface="Wingdings" panose="05000000000000000000" charset="0"/>
              <a:buChar char="ü"/>
            </a:pPr>
            <a:r>
              <a:rPr lang="en-US" altLang="fr-FR"/>
              <a:t>Moyens pour renforcer la coordination intersectorielle : cadres institutionnels, plans d’action int</a:t>
            </a:r>
            <a:r>
              <a:rPr lang="en-US" altLang="en-US"/>
              <a:t>é</a:t>
            </a:r>
            <a:r>
              <a:rPr lang="en-US" altLang="fr-FR"/>
              <a:t>gr</a:t>
            </a:r>
            <a:r>
              <a:rPr lang="en-US" altLang="en-US"/>
              <a:t>é</a:t>
            </a:r>
            <a:r>
              <a:rPr lang="en-US" altLang="fr-FR"/>
              <a:t>s.</a:t>
            </a:r>
            <a:endParaRPr lang="en-US" altLang="fr-FR"/>
          </a:p>
          <a:p>
            <a:pPr marL="114300" indent="0">
              <a:buFont typeface="Wingdings" panose="05000000000000000000" charset="0"/>
              <a:buNone/>
            </a:pPr>
            <a:r>
              <a:rPr lang="en-US" altLang="en-US"/>
              <a:t></a:t>
            </a:r>
            <a:endParaRPr lang="en-US" altLang="en-US"/>
          </a:p>
          <a:p>
            <a:pPr>
              <a:buFont typeface="Wingdings" panose="05000000000000000000" charset="0"/>
              <a:buChar char="ü"/>
            </a:pPr>
            <a:r>
              <a:rPr lang="en-US" altLang="fr-FR"/>
              <a:t>Importance de l’implication communautaire et du partage d’informations.</a:t>
            </a:r>
            <a:endParaRPr lang="en-US" altLang="fr-FR"/>
          </a:p>
          <a:p>
            <a:pPr marL="114300" indent="0">
              <a:buFont typeface="Wingdings" panose="05000000000000000000" charset="0"/>
              <a:buNone/>
            </a:pPr>
            <a:r>
              <a:rPr lang="en-US" altLang="en-US"/>
              <a:t></a:t>
            </a:r>
            <a:endParaRPr lang="en-US" altLang="en-US"/>
          </a:p>
          <a:p>
            <a:pPr>
              <a:buFont typeface="Wingdings" panose="05000000000000000000" charset="0"/>
              <a:buChar char="ü"/>
            </a:pPr>
            <a:r>
              <a:rPr lang="en-US" altLang="fr-FR"/>
              <a:t>Int</a:t>
            </a:r>
            <a:r>
              <a:rPr lang="en-US" altLang="en-US"/>
              <a:t>é</a:t>
            </a:r>
            <a:r>
              <a:rPr lang="en-US" altLang="fr-FR"/>
              <a:t>gration des initiatives en assainissement avec d’autres domaines cl</a:t>
            </a:r>
            <a:r>
              <a:rPr lang="en-US" altLang="en-US"/>
              <a:t>é</a:t>
            </a:r>
            <a:r>
              <a:rPr lang="en-US" altLang="fr-FR"/>
              <a:t>s (</a:t>
            </a:r>
            <a:r>
              <a:rPr lang="en-US" altLang="en-US"/>
              <a:t>é</a:t>
            </a:r>
            <a:r>
              <a:rPr lang="en-US" altLang="fr-FR"/>
              <a:t>ducation, sant</a:t>
            </a:r>
            <a:r>
              <a:rPr lang="en-US" altLang="en-US"/>
              <a:t>é</a:t>
            </a:r>
            <a:r>
              <a:rPr lang="en-US" altLang="fr-FR"/>
              <a:t>, d</a:t>
            </a:r>
            <a:r>
              <a:rPr lang="en-US" altLang="en-US"/>
              <a:t>é</a:t>
            </a:r>
            <a:r>
              <a:rPr lang="en-US" altLang="fr-FR"/>
              <a:t>veloppement local).</a:t>
            </a:r>
            <a:endParaRPr lang="en-US" altLang="fr-F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/>
          <p:nvPr>
            <p:ph type="title"/>
          </p:nvPr>
        </p:nvSpPr>
        <p:spPr/>
        <p:txBody>
          <a:bodyPr>
            <a:normAutofit/>
          </a:bodyPr>
          <a:p>
            <a:r>
              <a:rPr lang="fr-FR" altLang="en-US" sz="1800">
                <a:latin typeface="Arial Black" panose="020B0A04020102020204" charset="0"/>
                <a:cs typeface="Arial Black" panose="020B0A04020102020204" charset="0"/>
              </a:rPr>
              <a:t>V- </a:t>
            </a:r>
            <a:r>
              <a:rPr lang="en-US" altLang="fr-FR" sz="1800">
                <a:latin typeface="Arial Black" panose="020B0A04020102020204" charset="0"/>
                <a:cs typeface="Arial Black" panose="020B0A04020102020204" charset="0"/>
              </a:rPr>
              <a:t>Recommandations et bonnes pratiques</a:t>
            </a:r>
            <a:endParaRPr lang="en-US" altLang="fr-FR" sz="1800"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3" name="Espace réservé du texte 2"/>
          <p:cNvSpPr/>
          <p:nvPr>
            <p:ph type="body" idx="1"/>
          </p:nvPr>
        </p:nvSpPr>
        <p:spPr/>
        <p:txBody>
          <a:bodyPr/>
          <a:p>
            <a:pPr>
              <a:buFont typeface="Wingdings" panose="05000000000000000000" charset="0"/>
              <a:buChar char="ü"/>
            </a:pPr>
            <a:r>
              <a:rPr lang="en-US" altLang="fr-FR"/>
              <a:t>Strat</a:t>
            </a:r>
            <a:r>
              <a:rPr lang="en-US" altLang="en-US"/>
              <a:t>é</a:t>
            </a:r>
            <a:r>
              <a:rPr lang="en-US" altLang="fr-FR"/>
              <a:t>gies pour promouvoir l’approche multisectorielle à diff</a:t>
            </a:r>
            <a:r>
              <a:rPr lang="en-US" altLang="en-US"/>
              <a:t>é</a:t>
            </a:r>
            <a:r>
              <a:rPr lang="en-US" altLang="fr-FR"/>
              <a:t>rentes </a:t>
            </a:r>
            <a:r>
              <a:rPr lang="en-US" altLang="en-US"/>
              <a:t>é</a:t>
            </a:r>
            <a:r>
              <a:rPr lang="en-US" altLang="fr-FR"/>
              <a:t>chelles.</a:t>
            </a:r>
            <a:endParaRPr lang="en-US" altLang="fr-FR"/>
          </a:p>
          <a:p>
            <a:endParaRPr lang="en-US" altLang="fr-FR"/>
          </a:p>
          <a:p>
            <a:pPr>
              <a:buFont typeface="Wingdings" panose="05000000000000000000" charset="0"/>
              <a:buChar char="ü"/>
            </a:pPr>
            <a:r>
              <a:rPr lang="en-US" altLang="fr-FR"/>
              <a:t>Capacitation des acteurs et m</a:t>
            </a:r>
            <a:r>
              <a:rPr lang="en-US" altLang="en-US"/>
              <a:t>é</a:t>
            </a:r>
            <a:r>
              <a:rPr lang="en-US" altLang="fr-FR"/>
              <a:t>canismes de suivi-</a:t>
            </a:r>
            <a:r>
              <a:rPr lang="en-US" altLang="en-US"/>
              <a:t>é</a:t>
            </a:r>
            <a:r>
              <a:rPr lang="en-US" altLang="fr-FR"/>
              <a:t>valuation.</a:t>
            </a:r>
            <a:endParaRPr lang="en-US" altLang="fr-FR"/>
          </a:p>
          <a:p>
            <a:pPr marL="114300" indent="0">
              <a:buFont typeface="Wingdings" panose="05000000000000000000" charset="0"/>
              <a:buNone/>
            </a:pPr>
            <a:endParaRPr lang="en-US" altLang="fr-FR"/>
          </a:p>
          <a:p>
            <a:pPr>
              <a:buFont typeface="Wingdings" panose="05000000000000000000" charset="0"/>
              <a:buChar char="ü"/>
            </a:pPr>
            <a:r>
              <a:rPr lang="en-US" altLang="fr-FR"/>
              <a:t>Sensibilisation et mobilisation sociale.</a:t>
            </a:r>
            <a:endParaRPr lang="en-US" altLang="fr-F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/>
          <p:nvPr>
            <p:ph type="title"/>
          </p:nvPr>
        </p:nvSpPr>
        <p:spPr/>
        <p:txBody>
          <a:bodyPr>
            <a:normAutofit/>
          </a:bodyPr>
          <a:p>
            <a:r>
              <a:rPr lang="fr-FR" altLang="en-US" sz="1800">
                <a:latin typeface="Arial Black" panose="020B0A04020102020204" charset="0"/>
                <a:cs typeface="Arial Black" panose="020B0A04020102020204" charset="0"/>
              </a:rPr>
              <a:t>VI- </a:t>
            </a:r>
            <a:r>
              <a:rPr lang="en-US" altLang="fr-FR" sz="1800">
                <a:latin typeface="Arial Black" panose="020B0A04020102020204" charset="0"/>
                <a:cs typeface="Arial Black" panose="020B0A04020102020204" charset="0"/>
              </a:rPr>
              <a:t>Conclusion</a:t>
            </a:r>
            <a:endParaRPr lang="en-US" altLang="fr-FR" sz="1800"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3" name="Espace réservé du texte 2"/>
          <p:cNvSpPr/>
          <p:nvPr>
            <p:ph type="body" idx="1"/>
          </p:nvPr>
        </p:nvSpPr>
        <p:spPr/>
        <p:txBody>
          <a:bodyPr>
            <a:normAutofit fontScale="80000"/>
          </a:bodyPr>
          <a:p>
            <a:r>
              <a:rPr lang="en-US" altLang="fr-FR"/>
              <a:t>L’assainissement apporte des b</a:t>
            </a:r>
            <a:r>
              <a:rPr lang="en-US" altLang="en-US"/>
              <a:t>é</a:t>
            </a:r>
            <a:r>
              <a:rPr lang="en-US" altLang="fr-FR"/>
              <a:t>n</a:t>
            </a:r>
            <a:r>
              <a:rPr lang="en-US" altLang="en-US"/>
              <a:t>é</a:t>
            </a:r>
            <a:r>
              <a:rPr lang="en-US" altLang="fr-FR"/>
              <a:t>fices majeurs pour la sant</a:t>
            </a:r>
            <a:r>
              <a:rPr lang="en-US" altLang="en-US"/>
              <a:t>é</a:t>
            </a:r>
            <a:r>
              <a:rPr lang="en-US" altLang="fr-FR"/>
              <a:t> et la dignit</a:t>
            </a:r>
            <a:r>
              <a:rPr lang="en-US" altLang="en-US"/>
              <a:t>é</a:t>
            </a:r>
            <a:r>
              <a:rPr lang="en-US" altLang="fr-FR"/>
              <a:t> des populations. Sur le plan sanitaire, un assainissement ad</a:t>
            </a:r>
            <a:r>
              <a:rPr lang="en-US" altLang="en-US"/>
              <a:t>é</a:t>
            </a:r>
            <a:r>
              <a:rPr lang="en-US" altLang="fr-FR"/>
              <a:t>quat contribue surtout à la pr</a:t>
            </a:r>
            <a:r>
              <a:rPr lang="en-US" altLang="en-US"/>
              <a:t>é</a:t>
            </a:r>
            <a:r>
              <a:rPr lang="en-US" altLang="fr-FR"/>
              <a:t>vention des maladies hydriques comme la diarrh</a:t>
            </a:r>
            <a:r>
              <a:rPr lang="en-US" altLang="en-US"/>
              <a:t>é</a:t>
            </a:r>
            <a:r>
              <a:rPr lang="en-US" altLang="fr-FR"/>
              <a:t>e, le chol</a:t>
            </a:r>
            <a:r>
              <a:rPr lang="en-US" altLang="en-US"/>
              <a:t>é</a:t>
            </a:r>
            <a:r>
              <a:rPr lang="en-US" altLang="fr-FR"/>
              <a:t>ra ou la typho</a:t>
            </a:r>
            <a:r>
              <a:rPr lang="en-US" altLang="en-US"/>
              <a:t>ï</a:t>
            </a:r>
            <a:r>
              <a:rPr lang="en-US" altLang="fr-FR"/>
              <a:t>de, gr</a:t>
            </a:r>
            <a:r>
              <a:rPr lang="en-US" altLang="en-US"/>
              <a:t>â</a:t>
            </a:r>
            <a:r>
              <a:rPr lang="en-US" altLang="fr-FR"/>
              <a:t>ce à la gestion s</a:t>
            </a:r>
            <a:r>
              <a:rPr lang="en-US" altLang="en-US"/>
              <a:t>û</a:t>
            </a:r>
            <a:r>
              <a:rPr lang="en-US" altLang="fr-FR"/>
              <a:t>re des eaux us</a:t>
            </a:r>
            <a:r>
              <a:rPr lang="en-US" altLang="en-US"/>
              <a:t>é</a:t>
            </a:r>
            <a:r>
              <a:rPr lang="en-US" altLang="fr-FR"/>
              <a:t>es et des d</a:t>
            </a:r>
            <a:r>
              <a:rPr lang="en-US" altLang="en-US"/>
              <a:t>é</a:t>
            </a:r>
            <a:r>
              <a:rPr lang="en-US" altLang="fr-FR"/>
              <a:t>chets. Cela r</a:t>
            </a:r>
            <a:r>
              <a:rPr lang="en-US" altLang="en-US"/>
              <a:t>é</a:t>
            </a:r>
            <a:r>
              <a:rPr lang="en-US" altLang="fr-FR"/>
              <a:t>duit significativement la mortalit</a:t>
            </a:r>
            <a:r>
              <a:rPr lang="en-US" altLang="en-US"/>
              <a:t>é</a:t>
            </a:r>
            <a:r>
              <a:rPr lang="en-US" altLang="fr-FR"/>
              <a:t> infantile et les </a:t>
            </a:r>
            <a:r>
              <a:rPr lang="en-US" altLang="en-US"/>
              <a:t>é</a:t>
            </a:r>
            <a:r>
              <a:rPr lang="en-US" altLang="fr-FR"/>
              <a:t>pisodes </a:t>
            </a:r>
            <a:r>
              <a:rPr lang="en-US" altLang="en-US"/>
              <a:t>é</a:t>
            </a:r>
            <a:r>
              <a:rPr lang="en-US" altLang="fr-FR"/>
              <a:t>pid</a:t>
            </a:r>
            <a:r>
              <a:rPr lang="en-US" altLang="en-US"/>
              <a:t>é</a:t>
            </a:r>
            <a:r>
              <a:rPr lang="en-US" altLang="fr-FR"/>
              <a:t>miques, am</a:t>
            </a:r>
            <a:r>
              <a:rPr lang="en-US" altLang="en-US"/>
              <a:t>é</a:t>
            </a:r>
            <a:r>
              <a:rPr lang="en-US" altLang="fr-FR"/>
              <a:t>liorant la sant</a:t>
            </a:r>
            <a:r>
              <a:rPr lang="en-US" altLang="en-US"/>
              <a:t>é</a:t>
            </a:r>
            <a:r>
              <a:rPr lang="en-US" altLang="fr-FR"/>
              <a:t> g</a:t>
            </a:r>
            <a:r>
              <a:rPr lang="en-US" altLang="en-US"/>
              <a:t>é</a:t>
            </a:r>
            <a:r>
              <a:rPr lang="en-US" altLang="fr-FR"/>
              <a:t>n</a:t>
            </a:r>
            <a:r>
              <a:rPr lang="en-US" altLang="en-US"/>
              <a:t>é</a:t>
            </a:r>
            <a:r>
              <a:rPr lang="en-US" altLang="fr-FR"/>
              <a:t>rale des communaut</a:t>
            </a:r>
            <a:r>
              <a:rPr lang="en-US" altLang="en-US"/>
              <a:t>é</a:t>
            </a:r>
            <a:r>
              <a:rPr lang="en-US" altLang="fr-FR"/>
              <a:t>s et diminuant les co</a:t>
            </a:r>
            <a:r>
              <a:rPr lang="en-US" altLang="en-US"/>
              <a:t>û</a:t>
            </a:r>
            <a:r>
              <a:rPr lang="en-US" altLang="fr-FR"/>
              <a:t>ts li</a:t>
            </a:r>
            <a:r>
              <a:rPr lang="en-US" altLang="en-US"/>
              <a:t>é</a:t>
            </a:r>
            <a:r>
              <a:rPr lang="en-US" altLang="fr-FR"/>
              <a:t>s aux soins m</a:t>
            </a:r>
            <a:r>
              <a:rPr lang="en-US" altLang="en-US"/>
              <a:t>é</a:t>
            </a:r>
            <a:r>
              <a:rPr lang="en-US" altLang="fr-FR"/>
              <a:t>dicaux.</a:t>
            </a:r>
            <a:endParaRPr lang="en-US" altLang="fr-FR"/>
          </a:p>
          <a:p>
            <a:endParaRPr lang="en-US" altLang="fr-FR"/>
          </a:p>
          <a:p>
            <a:r>
              <a:rPr lang="en-US" altLang="fr-FR"/>
              <a:t>Par ailleurs, l’assainissement favorise un environnement propre, limitant la pollution des ressources en eau et la prolif</a:t>
            </a:r>
            <a:r>
              <a:rPr lang="en-US" altLang="en-US"/>
              <a:t>é</a:t>
            </a:r>
            <a:r>
              <a:rPr lang="en-US" altLang="fr-FR"/>
              <a:t>ration des vecteurs de maladies. Sur le plan social, l’acc</a:t>
            </a:r>
            <a:r>
              <a:rPr lang="en-US" altLang="en-US"/>
              <a:t>è</a:t>
            </a:r>
            <a:r>
              <a:rPr lang="en-US" altLang="fr-FR"/>
              <a:t>s à des installations sanitaires s</a:t>
            </a:r>
            <a:r>
              <a:rPr lang="en-US" altLang="en-US"/>
              <a:t>é</a:t>
            </a:r>
            <a:r>
              <a:rPr lang="en-US" altLang="fr-FR"/>
              <a:t>curis</a:t>
            </a:r>
            <a:r>
              <a:rPr lang="en-US" altLang="en-US"/>
              <a:t>é</a:t>
            </a:r>
            <a:r>
              <a:rPr lang="en-US" altLang="fr-FR"/>
              <a:t>es et priv</a:t>
            </a:r>
            <a:r>
              <a:rPr lang="en-US" altLang="en-US"/>
              <a:t>é</a:t>
            </a:r>
            <a:r>
              <a:rPr lang="en-US" altLang="fr-FR"/>
              <a:t>es prot</a:t>
            </a:r>
            <a:r>
              <a:rPr lang="en-US" altLang="en-US"/>
              <a:t>è</a:t>
            </a:r>
            <a:r>
              <a:rPr lang="en-US" altLang="fr-FR"/>
              <a:t>ge la dignit</a:t>
            </a:r>
            <a:r>
              <a:rPr lang="en-US" altLang="en-US"/>
              <a:t>é</a:t>
            </a:r>
            <a:r>
              <a:rPr lang="en-US" altLang="fr-FR"/>
              <a:t> humaine, en particulier celle des femmes et des filles, en offrant intimit</a:t>
            </a:r>
            <a:r>
              <a:rPr lang="en-US" altLang="en-US"/>
              <a:t>é</a:t>
            </a:r>
            <a:r>
              <a:rPr lang="en-US" altLang="fr-FR"/>
              <a:t> et s</a:t>
            </a:r>
            <a:r>
              <a:rPr lang="en-US" altLang="en-US"/>
              <a:t>é</a:t>
            </a:r>
            <a:r>
              <a:rPr lang="en-US" altLang="fr-FR"/>
              <a:t>curit</a:t>
            </a:r>
            <a:r>
              <a:rPr lang="en-US" altLang="en-US"/>
              <a:t>é</a:t>
            </a:r>
            <a:r>
              <a:rPr lang="en-US" altLang="fr-FR"/>
              <a:t> et en r</a:t>
            </a:r>
            <a:r>
              <a:rPr lang="en-US" altLang="en-US"/>
              <a:t>é</a:t>
            </a:r>
            <a:r>
              <a:rPr lang="en-US" altLang="fr-FR"/>
              <a:t>duisant les risques d’agressions ou d’harc</a:t>
            </a:r>
            <a:r>
              <a:rPr lang="en-US" altLang="en-US"/>
              <a:t>è</a:t>
            </a:r>
            <a:r>
              <a:rPr lang="en-US" altLang="fr-FR"/>
              <a:t>lement. Cela contribue </a:t>
            </a:r>
            <a:r>
              <a:rPr lang="en-US" altLang="en-US"/>
              <a:t>é</a:t>
            </a:r>
            <a:r>
              <a:rPr lang="en-US" altLang="fr-FR"/>
              <a:t>galement à am</a:t>
            </a:r>
            <a:r>
              <a:rPr lang="en-US" altLang="en-US"/>
              <a:t>é</a:t>
            </a:r>
            <a:r>
              <a:rPr lang="en-US" altLang="fr-FR"/>
              <a:t>liorer la fr</a:t>
            </a:r>
            <a:r>
              <a:rPr lang="en-US" altLang="en-US"/>
              <a:t>é</a:t>
            </a:r>
            <a:r>
              <a:rPr lang="en-US" altLang="fr-FR"/>
              <a:t>quentation scolaire des filles, notamment en facilitant la gestion de l’hygi</a:t>
            </a:r>
            <a:r>
              <a:rPr lang="en-US" altLang="en-US"/>
              <a:t>è</a:t>
            </a:r>
            <a:r>
              <a:rPr lang="en-US" altLang="fr-FR"/>
              <a:t>ne menstruelle.</a:t>
            </a:r>
            <a:endParaRPr lang="en-US" altLang="fr-F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/>
          <p:nvPr>
            <p:ph type="title"/>
          </p:nvPr>
        </p:nvSpPr>
        <p:spPr/>
        <p:txBody>
          <a:bodyPr>
            <a:normAutofit/>
          </a:bodyPr>
          <a:p>
            <a:r>
              <a:rPr lang="fr-FR" altLang="en-US" sz="2000">
                <a:latin typeface="Arial Black" panose="020B0A04020102020204" charset="0"/>
                <a:cs typeface="Arial Black" panose="020B0A04020102020204" charset="0"/>
                <a:sym typeface="+mn-ea"/>
              </a:rPr>
              <a:t>VI- </a:t>
            </a:r>
            <a:r>
              <a:rPr lang="en-US" altLang="fr-FR" sz="2000">
                <a:latin typeface="Arial Black" panose="020B0A04020102020204" charset="0"/>
                <a:cs typeface="Arial Black" panose="020B0A04020102020204" charset="0"/>
                <a:sym typeface="+mn-ea"/>
              </a:rPr>
              <a:t>Conclusion</a:t>
            </a:r>
            <a:endParaRPr lang="fr-FR" altLang="en-US" sz="2000"/>
          </a:p>
        </p:txBody>
      </p:sp>
      <p:sp>
        <p:nvSpPr>
          <p:cNvPr id="3" name="Espace réservé du texte 2"/>
          <p:cNvSpPr/>
          <p:nvPr>
            <p:ph type="body" idx="1"/>
          </p:nvPr>
        </p:nvSpPr>
        <p:spPr/>
        <p:txBody>
          <a:bodyPr/>
          <a:p>
            <a:endParaRPr lang="en-US" altLang="fr-FR"/>
          </a:p>
          <a:p>
            <a:endParaRPr lang="en-US" altLang="fr-FR"/>
          </a:p>
          <a:p>
            <a:endParaRPr lang="en-US" altLang="fr-FR"/>
          </a:p>
          <a:p>
            <a:pPr marL="114300" indent="0">
              <a:buNone/>
            </a:pPr>
            <a:r>
              <a:rPr lang="en-US" altLang="fr-FR"/>
              <a:t>Nous ne pouvons  finir  sans  lancer un </a:t>
            </a:r>
            <a:r>
              <a:rPr lang="fr-FR" altLang="en-US"/>
              <a:t>a</a:t>
            </a:r>
            <a:r>
              <a:rPr lang="en-US" altLang="fr-FR"/>
              <a:t>ppel à un engagement renforc</a:t>
            </a:r>
            <a:r>
              <a:rPr lang="en-US" altLang="en-US"/>
              <a:t>é</a:t>
            </a:r>
            <a:r>
              <a:rPr lang="en-US" altLang="fr-FR"/>
              <a:t> autour de l’approche multisectorielle pour des solutions durables.</a:t>
            </a:r>
            <a:endParaRPr lang="en-US" altLang="fr-F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9783</Words>
  <Application>WPS Presentation</Application>
  <PresentationFormat/>
  <Paragraphs>134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6" baseType="lpstr">
      <vt:lpstr>Arial</vt:lpstr>
      <vt:lpstr>SimSun</vt:lpstr>
      <vt:lpstr>Wingdings</vt:lpstr>
      <vt:lpstr>Arial</vt:lpstr>
      <vt:lpstr>Calibri</vt:lpstr>
      <vt:lpstr>Helvetica Neue</vt:lpstr>
      <vt:lpstr>Wingdings</vt:lpstr>
      <vt:lpstr>Arial Black</vt:lpstr>
      <vt:lpstr>Microsoft YaHei</vt:lpstr>
      <vt:lpstr>Arial Unicode MS</vt:lpstr>
      <vt:lpstr>Simple Light</vt:lpstr>
      <vt:lpstr>PowerPoint 演示文稿</vt:lpstr>
      <vt:lpstr>SOMMAIRE</vt:lpstr>
      <vt:lpstr>I- Introduction</vt:lpstr>
      <vt:lpstr>II- Impact de l’assainissement sur la santé et la dignité</vt:lpstr>
      <vt:lpstr>II- Impact de l’assainissement sur la santé et la dignité</vt:lpstr>
      <vt:lpstr>II- Impact de l’assainissement sur la santé et la dignité</vt:lpstr>
      <vt:lpstr>II- Impact de l’assainissement sur la santé et la dignité</vt:lpstr>
      <vt:lpstr>III- L’approche multisectorielle en assainissement </vt:lpstr>
      <vt:lpstr>III- L’approche multisectorielle en assainissement </vt:lpstr>
      <vt:lpstr>III- L’approche multisectorielle en assainissement </vt:lpstr>
      <vt:lpstr>IV- Valorisation de l’approche multisectorielle</vt:lpstr>
      <vt:lpstr>IV- Valorisation de l’approche multisectorielle</vt:lpstr>
      <vt:lpstr>V- Recommandations et bonnes pratiques</vt:lpstr>
      <vt:lpstr>VI- Conclusion</vt:lpstr>
      <vt:lpstr>VI- 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HP</cp:lastModifiedBy>
  <cp:revision>8</cp:revision>
  <dcterms:created xsi:type="dcterms:W3CDTF">2025-11-05T09:36:00Z</dcterms:created>
  <dcterms:modified xsi:type="dcterms:W3CDTF">2025-11-13T09:40:57Z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909B908CA6644D899EDAF2CAE2227914_12</vt:lpwstr>
  </property>
  <property fmtid="{D5CDD505-2E9C-101B-9397-08002B2CF9AE}" pid="3" name="KSOProductBuildVer">
    <vt:lpwstr>1036-12.2.0.23155</vt:lpwstr>
  </property>
</Properties>
</file>