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4630400" cy="8229600"/>
  <p:notesSz cx="8229600" cy="14630400"/>
  <p:embeddedFontLst>
    <p:embeddedFont>
      <p:font typeface="Bricolage Grotesque Semi Bold" panose="020B0604020202020204" charset="0"/>
      <p:regular r:id="rId19"/>
    </p:embeddedFont>
    <p:embeddedFont>
      <p:font typeface="Inter" panose="020B0604020202020204" charset="0"/>
      <p:regular r:id="rId20"/>
    </p:embeddedFont>
  </p:embeddedFontLst>
  <p:defaultTextStyle>
    <a:defPPr>
      <a:defRPr lang="en-C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9" d="100"/>
          <a:sy n="69" d="100"/>
        </p:scale>
        <p:origin x="2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293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txBody>
          <a:bodyPr/>
          <a:lstStyle/>
          <a:p>
            <a:endParaRPr lang="en-CM"/>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3.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notesSlide" Target="../notesSlides/notesSlide9.xml"/><Relationship Id="rId16" Type="http://schemas.openxmlformats.org/officeDocument/2006/relationships/image" Target="../media/image19.png"/><Relationship Id="rId20" Type="http://schemas.openxmlformats.org/officeDocument/2006/relationships/image" Target="../media/image23.svg"/><Relationship Id="rId1" Type="http://schemas.openxmlformats.org/officeDocument/2006/relationships/slideLayout" Target="../slideLayouts/slideLayout10.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3.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1417245" y="2046869"/>
            <a:ext cx="7556421" cy="1860233"/>
          </a:xfrm>
          <a:prstGeom prst="rect">
            <a:avLst/>
          </a:prstGeom>
          <a:noFill/>
          <a:ln/>
        </p:spPr>
        <p:txBody>
          <a:bodyPr wrap="square" lIns="0" tIns="0" rIns="0" bIns="0" rtlCol="0" anchor="t"/>
          <a:lstStyle/>
          <a:p>
            <a:pPr marL="0" indent="0" algn="ctr">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Analyse de l'Eau et l'Assainissement dans la CDN 3.0 du Cameroun</a:t>
            </a:r>
            <a:endParaRPr lang="en-US" sz="3900" dirty="0"/>
          </a:p>
        </p:txBody>
      </p:sp>
      <p:sp>
        <p:nvSpPr>
          <p:cNvPr id="4" name="Text 1"/>
          <p:cNvSpPr/>
          <p:nvPr/>
        </p:nvSpPr>
        <p:spPr>
          <a:xfrm>
            <a:off x="443346" y="4186249"/>
            <a:ext cx="8936182" cy="3282911"/>
          </a:xfrm>
          <a:prstGeom prst="rect">
            <a:avLst/>
          </a:prstGeom>
          <a:noFill/>
          <a:ln/>
        </p:spPr>
        <p:txBody>
          <a:bodyPr wrap="square" lIns="0" tIns="0" rIns="0" bIns="0" rtlCol="0" anchor="t"/>
          <a:lstStyle/>
          <a:p>
            <a:pPr marL="0" indent="0" algn="l">
              <a:lnSpc>
                <a:spcPts val="2500"/>
              </a:lnSpc>
              <a:buNone/>
            </a:pPr>
            <a:r>
              <a:rPr lang="en-US" sz="2400" dirty="0">
                <a:solidFill>
                  <a:srgbClr val="2C2926"/>
                </a:solidFill>
                <a:latin typeface="Inter" pitchFamily="34" charset="0"/>
                <a:ea typeface="Inter" pitchFamily="34" charset="-122"/>
                <a:cs typeface="Inter" pitchFamily="34" charset="-120"/>
              </a:rPr>
              <a:t>Une </a:t>
            </a:r>
            <a:r>
              <a:rPr lang="en-US" sz="2400" dirty="0" err="1">
                <a:solidFill>
                  <a:srgbClr val="2C2926"/>
                </a:solidFill>
                <a:latin typeface="Inter" pitchFamily="34" charset="0"/>
                <a:ea typeface="Inter" pitchFamily="34" charset="-122"/>
                <a:cs typeface="Inter" pitchFamily="34" charset="-120"/>
              </a:rPr>
              <a:t>évaluation</a:t>
            </a:r>
            <a:r>
              <a:rPr lang="en-US" sz="2400" dirty="0">
                <a:solidFill>
                  <a:srgbClr val="2C2926"/>
                </a:solidFill>
                <a:latin typeface="Inter" pitchFamily="34" charset="0"/>
                <a:ea typeface="Inter" pitchFamily="34" charset="-122"/>
                <a:cs typeface="Inter" pitchFamily="34" charset="-120"/>
              </a:rPr>
              <a:t> de l'intégration du </a:t>
            </a:r>
            <a:r>
              <a:rPr lang="en-US" sz="2400" dirty="0" err="1">
                <a:solidFill>
                  <a:srgbClr val="2C2926"/>
                </a:solidFill>
                <a:latin typeface="Inter" pitchFamily="34" charset="0"/>
                <a:ea typeface="Inter" pitchFamily="34" charset="-122"/>
                <a:cs typeface="Inter" pitchFamily="34" charset="-120"/>
              </a:rPr>
              <a:t>secteur</a:t>
            </a:r>
            <a:r>
              <a:rPr lang="en-US" sz="2400" dirty="0">
                <a:solidFill>
                  <a:srgbClr val="2C2926"/>
                </a:solidFill>
                <a:latin typeface="Inter" pitchFamily="34" charset="0"/>
                <a:ea typeface="Inter" pitchFamily="34" charset="-122"/>
                <a:cs typeface="Inter" pitchFamily="34" charset="-120"/>
              </a:rPr>
              <a:t> eau et</a:t>
            </a:r>
          </a:p>
          <a:p>
            <a:pPr marL="0" indent="0" algn="l">
              <a:lnSpc>
                <a:spcPts val="2500"/>
              </a:lnSpc>
              <a:buNone/>
            </a:pPr>
            <a:endParaRPr lang="en-US" sz="2400" dirty="0">
              <a:solidFill>
                <a:srgbClr val="2C2926"/>
              </a:solidFill>
              <a:latin typeface="Inter" pitchFamily="34" charset="0"/>
              <a:ea typeface="Inter" pitchFamily="34" charset="-122"/>
              <a:cs typeface="Inter" pitchFamily="34" charset="-120"/>
            </a:endParaRPr>
          </a:p>
          <a:p>
            <a:pPr marL="0" indent="0" algn="l">
              <a:lnSpc>
                <a:spcPts val="2500"/>
              </a:lnSpc>
              <a:buNone/>
            </a:pPr>
            <a:r>
              <a:rPr lang="en-US" sz="2400" dirty="0">
                <a:solidFill>
                  <a:srgbClr val="2C2926"/>
                </a:solidFill>
                <a:latin typeface="Inter" pitchFamily="34" charset="0"/>
                <a:ea typeface="Inter" pitchFamily="34" charset="-122"/>
                <a:cs typeface="Inter" pitchFamily="34" charset="-120"/>
              </a:rPr>
              <a:t> assainissement dans la Contribution </a:t>
            </a:r>
            <a:r>
              <a:rPr lang="en-US" sz="2400" dirty="0" err="1">
                <a:solidFill>
                  <a:srgbClr val="2C2926"/>
                </a:solidFill>
                <a:latin typeface="Inter" pitchFamily="34" charset="0"/>
                <a:ea typeface="Inter" pitchFamily="34" charset="-122"/>
                <a:cs typeface="Inter" pitchFamily="34" charset="-120"/>
              </a:rPr>
              <a:t>Déterminée</a:t>
            </a:r>
            <a:endParaRPr lang="en-US" sz="2400" dirty="0">
              <a:solidFill>
                <a:srgbClr val="2C2926"/>
              </a:solidFill>
              <a:latin typeface="Inter" pitchFamily="34" charset="0"/>
              <a:ea typeface="Inter" pitchFamily="34" charset="-122"/>
              <a:cs typeface="Inter" pitchFamily="34" charset="-120"/>
            </a:endParaRPr>
          </a:p>
          <a:p>
            <a:pPr marL="0" indent="0" algn="l">
              <a:lnSpc>
                <a:spcPts val="2500"/>
              </a:lnSpc>
              <a:buNone/>
            </a:pPr>
            <a:endParaRPr lang="en-US" sz="2400" dirty="0">
              <a:solidFill>
                <a:srgbClr val="2C2926"/>
              </a:solidFill>
              <a:latin typeface="Inter" pitchFamily="34" charset="0"/>
              <a:ea typeface="Inter" pitchFamily="34" charset="-122"/>
              <a:cs typeface="Inter" pitchFamily="34" charset="-120"/>
            </a:endParaRPr>
          </a:p>
          <a:p>
            <a:pPr marL="0" indent="0" algn="l">
              <a:lnSpc>
                <a:spcPts val="2500"/>
              </a:lnSpc>
              <a:buNone/>
            </a:pPr>
            <a:r>
              <a:rPr lang="en-US" sz="2400" dirty="0">
                <a:solidFill>
                  <a:srgbClr val="2C2926"/>
                </a:solidFill>
                <a:latin typeface="Inter" pitchFamily="34" charset="0"/>
                <a:ea typeface="Inter" pitchFamily="34" charset="-122"/>
                <a:cs typeface="Inter" pitchFamily="34" charset="-120"/>
              </a:rPr>
              <a:t> au niveau National actualisée (CDN 3.0) et le Plan</a:t>
            </a:r>
          </a:p>
          <a:p>
            <a:pPr marL="0" indent="0" algn="l">
              <a:lnSpc>
                <a:spcPts val="2500"/>
              </a:lnSpc>
              <a:buNone/>
            </a:pPr>
            <a:endParaRPr lang="en-US" sz="2400" dirty="0">
              <a:solidFill>
                <a:srgbClr val="2C2926"/>
              </a:solidFill>
              <a:latin typeface="Inter" pitchFamily="34" charset="0"/>
              <a:ea typeface="Inter" pitchFamily="34" charset="-122"/>
              <a:cs typeface="Inter" pitchFamily="34" charset="-120"/>
            </a:endParaRPr>
          </a:p>
          <a:p>
            <a:pPr marL="0" indent="0" algn="l">
              <a:lnSpc>
                <a:spcPts val="2500"/>
              </a:lnSpc>
              <a:buNone/>
            </a:pPr>
            <a:r>
              <a:rPr lang="en-US" sz="2400" dirty="0">
                <a:solidFill>
                  <a:srgbClr val="2C2926"/>
                </a:solidFill>
                <a:latin typeface="Inter" pitchFamily="34" charset="0"/>
                <a:ea typeface="Inter" pitchFamily="34" charset="-122"/>
                <a:cs typeface="Inter" pitchFamily="34" charset="-120"/>
              </a:rPr>
              <a:t> National Climat du Cameroun, période 2026-2035.</a:t>
            </a:r>
          </a:p>
          <a:p>
            <a:pPr marL="0" indent="0" algn="l">
              <a:lnSpc>
                <a:spcPts val="2500"/>
              </a:lnSpc>
              <a:buNone/>
            </a:pPr>
            <a:endParaRPr lang="en-US" sz="2400" dirty="0">
              <a:solidFill>
                <a:srgbClr val="2C2926"/>
              </a:solidFill>
              <a:latin typeface="Inter" pitchFamily="34" charset="0"/>
              <a:ea typeface="Inter" pitchFamily="34" charset="-122"/>
              <a:cs typeface="Inter" pitchFamily="34" charset="-120"/>
            </a:endParaRPr>
          </a:p>
          <a:p>
            <a:pPr marL="0" indent="0" algn="l">
              <a:lnSpc>
                <a:spcPts val="2500"/>
              </a:lnSpc>
              <a:buNone/>
            </a:pPr>
            <a:r>
              <a:rPr lang="en-US" sz="2400" b="1" dirty="0">
                <a:solidFill>
                  <a:srgbClr val="2C2926"/>
                </a:solidFill>
                <a:latin typeface="Inter" pitchFamily="34" charset="0"/>
                <a:ea typeface="Inter" pitchFamily="34" charset="-122"/>
                <a:cs typeface="Inter" pitchFamily="34" charset="-120"/>
              </a:rPr>
              <a:t>Blondel Silenou</a:t>
            </a:r>
          </a:p>
          <a:p>
            <a:pPr marL="0" indent="0" algn="l">
              <a:lnSpc>
                <a:spcPts val="2500"/>
              </a:lnSpc>
              <a:buNone/>
            </a:pPr>
            <a:r>
              <a:rPr lang="en-US" sz="2400" b="1" dirty="0">
                <a:solidFill>
                  <a:srgbClr val="2C2926"/>
                </a:solidFill>
                <a:latin typeface="Inter" pitchFamily="34" charset="0"/>
                <a:ea typeface="Inter" pitchFamily="34" charset="-122"/>
                <a:cs typeface="Inter" pitchFamily="34" charset="-120"/>
              </a:rPr>
              <a:t>Expert Finance </a:t>
            </a:r>
            <a:r>
              <a:rPr lang="en-US" sz="2400" b="1" dirty="0" err="1">
                <a:solidFill>
                  <a:srgbClr val="2C2926"/>
                </a:solidFill>
                <a:latin typeface="Inter" pitchFamily="34" charset="0"/>
                <a:ea typeface="Inter" pitchFamily="34" charset="-122"/>
                <a:cs typeface="Inter" pitchFamily="34" charset="-120"/>
              </a:rPr>
              <a:t>climat</a:t>
            </a:r>
            <a:r>
              <a:rPr lang="en-US" sz="2400" b="1" dirty="0">
                <a:solidFill>
                  <a:srgbClr val="2C2926"/>
                </a:solidFill>
                <a:latin typeface="Inter" pitchFamily="34" charset="0"/>
                <a:ea typeface="Inter" pitchFamily="34" charset="-122"/>
                <a:cs typeface="Inter" pitchFamily="34" charset="-120"/>
              </a:rPr>
              <a:t>/CDN/WASH</a:t>
            </a:r>
          </a:p>
          <a:p>
            <a:pPr marL="0" indent="0" algn="l">
              <a:lnSpc>
                <a:spcPts val="2500"/>
              </a:lnSpc>
              <a:buNone/>
            </a:pPr>
            <a:endParaRPr lang="en-US" sz="2400" dirty="0"/>
          </a:p>
        </p:txBody>
      </p:sp>
      <p:pic>
        <p:nvPicPr>
          <p:cNvPr id="1026" name="Picture 2" descr="Accueil - ONG JVE CAMEROUN">
            <a:extLst>
              <a:ext uri="{FF2B5EF4-FFF2-40B4-BE49-F238E27FC236}">
                <a16:creationId xmlns:a16="http://schemas.microsoft.com/office/drawing/2014/main" id="{D3D2DF1B-DD94-3420-D040-868371CC18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350" y="481847"/>
            <a:ext cx="3543300" cy="1285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664018"/>
            <a:ext cx="8467606"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Contexte National : Défis Hydriques</a:t>
            </a:r>
            <a:endParaRPr lang="en-US" sz="3900" dirty="0"/>
          </a:p>
        </p:txBody>
      </p:sp>
      <p:sp>
        <p:nvSpPr>
          <p:cNvPr id="3" name="Text 1"/>
          <p:cNvSpPr/>
          <p:nvPr/>
        </p:nvSpPr>
        <p:spPr>
          <a:xfrm>
            <a:off x="793790" y="2780109"/>
            <a:ext cx="3428286"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Vulnérabilité Climatique</a:t>
            </a:r>
            <a:endParaRPr lang="en-US" sz="2300" dirty="0"/>
          </a:p>
        </p:txBody>
      </p:sp>
      <p:sp>
        <p:nvSpPr>
          <p:cNvPr id="4" name="Text 2"/>
          <p:cNvSpPr/>
          <p:nvPr/>
        </p:nvSpPr>
        <p:spPr>
          <a:xfrm>
            <a:off x="793790" y="3350538"/>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 Cameroun fait face à des défis hydriques croissants liés aux changements climatiques. Les projections climatiques indiquent une baisse généralisée des précipitations dans plusieurs zones agroécologiques, avec des réductions allant de -1% à -5% d'ici 2040 dans les Hautes Savanes et les Hauts Plateaux.</a:t>
            </a:r>
            <a:endParaRPr lang="en-US" sz="1550" dirty="0"/>
          </a:p>
        </p:txBody>
      </p:sp>
      <p:sp>
        <p:nvSpPr>
          <p:cNvPr id="5" name="Text 3"/>
          <p:cNvSpPr/>
          <p:nvPr/>
        </p:nvSpPr>
        <p:spPr>
          <a:xfrm>
            <a:off x="793790" y="5116830"/>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zone soudano-sahélienne connaît des sécheresses récurrentes, avec une moyenne de cinq sécheresses par décennie prévues, affectant directement la disponibilité en eau pour plus de 3 millions de personnes.</a:t>
            </a:r>
            <a:endParaRPr lang="en-US" sz="1550" dirty="0"/>
          </a:p>
        </p:txBody>
      </p:sp>
      <p:sp>
        <p:nvSpPr>
          <p:cNvPr id="6" name="Text 4"/>
          <p:cNvSpPr/>
          <p:nvPr/>
        </p:nvSpPr>
        <p:spPr>
          <a:xfrm>
            <a:off x="7564874" y="2780109"/>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Impacts Observés</a:t>
            </a:r>
            <a:endParaRPr lang="en-US" sz="2300" dirty="0"/>
          </a:p>
        </p:txBody>
      </p:sp>
      <p:sp>
        <p:nvSpPr>
          <p:cNvPr id="7" name="Text 5"/>
          <p:cNvSpPr/>
          <p:nvPr/>
        </p:nvSpPr>
        <p:spPr>
          <a:xfrm>
            <a:off x="7564874" y="3350538"/>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Les phénomènes climatiques extrêmes s'intensifient : inondations dans les zones côtières et forestières (5 à 10 événements par an), sécheresses prolongées au nord, et perturbations du cycle hydrologique national.</a:t>
            </a:r>
            <a:endParaRPr lang="en-US" sz="1550" dirty="0"/>
          </a:p>
        </p:txBody>
      </p:sp>
      <p:sp>
        <p:nvSpPr>
          <p:cNvPr id="8" name="Text 6"/>
          <p:cNvSpPr/>
          <p:nvPr/>
        </p:nvSpPr>
        <p:spPr>
          <a:xfrm>
            <a:off x="7564874" y="4799290"/>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L'urbanisation anarchique, avec 50% de la population vivant dans des quartiers précaires, exacerbe les problèmes d'accès à l'eau potable et aux services d'assainissement adéquats.</a:t>
            </a:r>
            <a:endParaRPr lang="en-US" sz="1550" dirty="0"/>
          </a:p>
        </p:txBody>
      </p:sp>
      <p:pic>
        <p:nvPicPr>
          <p:cNvPr id="9" name="Picture 2" descr="Accueil - ONG JVE CAMEROUN">
            <a:extLst>
              <a:ext uri="{FF2B5EF4-FFF2-40B4-BE49-F238E27FC236}">
                <a16:creationId xmlns:a16="http://schemas.microsoft.com/office/drawing/2014/main" id="{83BF8CD4-D04C-C8F1-BCBC-EC82AD805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093" y="179784"/>
            <a:ext cx="3543300" cy="1285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233136"/>
            <a:ext cx="9449872"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Positionnement Stratégique du Secteur</a:t>
            </a:r>
            <a:endParaRPr lang="en-US" sz="3900" dirty="0"/>
          </a:p>
        </p:txBody>
      </p:sp>
      <p:sp>
        <p:nvSpPr>
          <p:cNvPr id="3" name="Shape 1"/>
          <p:cNvSpPr/>
          <p:nvPr/>
        </p:nvSpPr>
        <p:spPr>
          <a:xfrm>
            <a:off x="793790" y="3250049"/>
            <a:ext cx="4215289" cy="2746415"/>
          </a:xfrm>
          <a:prstGeom prst="roundRect">
            <a:avLst>
              <a:gd name="adj" fmla="val 3035"/>
            </a:avLst>
          </a:prstGeom>
          <a:solidFill>
            <a:srgbClr val="FFFFFF"/>
          </a:solidFill>
          <a:ln w="7620">
            <a:solidFill>
              <a:srgbClr val="F8ECD3"/>
            </a:solidFill>
            <a:prstDash val="solid"/>
          </a:ln>
        </p:spPr>
        <p:txBody>
          <a:bodyPr/>
          <a:lstStyle/>
          <a:p>
            <a:endParaRPr lang="en-CM"/>
          </a:p>
        </p:txBody>
      </p:sp>
      <p:sp>
        <p:nvSpPr>
          <p:cNvPr id="4" name="Text 2"/>
          <p:cNvSpPr/>
          <p:nvPr/>
        </p:nvSpPr>
        <p:spPr>
          <a:xfrm>
            <a:off x="999768" y="34560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Vision SND30</a:t>
            </a:r>
            <a:endParaRPr lang="en-US" sz="1950" dirty="0"/>
          </a:p>
        </p:txBody>
      </p:sp>
      <p:sp>
        <p:nvSpPr>
          <p:cNvPr id="5" name="Text 3"/>
          <p:cNvSpPr/>
          <p:nvPr/>
        </p:nvSpPr>
        <p:spPr>
          <a:xfrm>
            <a:off x="999768" y="3885247"/>
            <a:ext cx="3803333" cy="190523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Stratégie Nationale de Développement 2020-2030 intègre la gestion durable des ressources en eau comme pilier du développement inclusif et résilient face aux changements climatiques.</a:t>
            </a:r>
            <a:endParaRPr lang="en-US" sz="1550" dirty="0"/>
          </a:p>
        </p:txBody>
      </p:sp>
      <p:sp>
        <p:nvSpPr>
          <p:cNvPr id="6" name="Shape 4"/>
          <p:cNvSpPr/>
          <p:nvPr/>
        </p:nvSpPr>
        <p:spPr>
          <a:xfrm>
            <a:off x="5207437" y="3250049"/>
            <a:ext cx="4215408" cy="2746415"/>
          </a:xfrm>
          <a:prstGeom prst="roundRect">
            <a:avLst>
              <a:gd name="adj" fmla="val 3035"/>
            </a:avLst>
          </a:prstGeom>
          <a:solidFill>
            <a:srgbClr val="FFFFFF"/>
          </a:solidFill>
          <a:ln w="7620">
            <a:solidFill>
              <a:srgbClr val="F8ECD3"/>
            </a:solidFill>
            <a:prstDash val="solid"/>
          </a:ln>
        </p:spPr>
        <p:txBody>
          <a:bodyPr/>
          <a:lstStyle/>
          <a:p>
            <a:endParaRPr lang="en-CM"/>
          </a:p>
        </p:txBody>
      </p:sp>
      <p:sp>
        <p:nvSpPr>
          <p:cNvPr id="7" name="Text 5"/>
          <p:cNvSpPr/>
          <p:nvPr/>
        </p:nvSpPr>
        <p:spPr>
          <a:xfrm>
            <a:off x="5413415" y="34560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Objectif Global CDN</a:t>
            </a:r>
            <a:endParaRPr lang="en-US" sz="1950" dirty="0"/>
          </a:p>
        </p:txBody>
      </p:sp>
      <p:sp>
        <p:nvSpPr>
          <p:cNvPr id="8" name="Text 6"/>
          <p:cNvSpPr/>
          <p:nvPr/>
        </p:nvSpPr>
        <p:spPr>
          <a:xfrm>
            <a:off x="5413415" y="3885247"/>
            <a:ext cx="3803452" cy="190523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Renforcer les mesures d'adaptation et d'atténuation des effets du changement climatique et la gestion environnementale pour garantir une croissance économique et un développement social durable.</a:t>
            </a:r>
            <a:endParaRPr lang="en-US" sz="1550" dirty="0"/>
          </a:p>
        </p:txBody>
      </p:sp>
      <p:sp>
        <p:nvSpPr>
          <p:cNvPr id="9" name="Shape 7"/>
          <p:cNvSpPr/>
          <p:nvPr/>
        </p:nvSpPr>
        <p:spPr>
          <a:xfrm>
            <a:off x="9621203" y="3250049"/>
            <a:ext cx="4215289" cy="2746415"/>
          </a:xfrm>
          <a:prstGeom prst="roundRect">
            <a:avLst>
              <a:gd name="adj" fmla="val 3035"/>
            </a:avLst>
          </a:prstGeom>
          <a:solidFill>
            <a:srgbClr val="FFFFFF"/>
          </a:solidFill>
          <a:ln w="7620">
            <a:solidFill>
              <a:srgbClr val="F8ECD3"/>
            </a:solidFill>
            <a:prstDash val="solid"/>
          </a:ln>
        </p:spPr>
        <p:txBody>
          <a:bodyPr/>
          <a:lstStyle/>
          <a:p>
            <a:endParaRPr lang="en-CM"/>
          </a:p>
        </p:txBody>
      </p:sp>
      <p:sp>
        <p:nvSpPr>
          <p:cNvPr id="10" name="Text 8"/>
          <p:cNvSpPr/>
          <p:nvPr/>
        </p:nvSpPr>
        <p:spPr>
          <a:xfrm>
            <a:off x="9827181" y="34560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Priorité Nationale</a:t>
            </a:r>
            <a:endParaRPr lang="en-US" sz="1950" dirty="0"/>
          </a:p>
        </p:txBody>
      </p:sp>
      <p:sp>
        <p:nvSpPr>
          <p:cNvPr id="11" name="Text 9"/>
          <p:cNvSpPr/>
          <p:nvPr/>
        </p:nvSpPr>
        <p:spPr>
          <a:xfrm>
            <a:off x="9827181" y="3885247"/>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L'eau et l'assainissement constituent un secteur transversal essentiel pour la résilience des populations, la sécurité alimentaire, la santé publique et le développement économique du pays.</a:t>
            </a:r>
            <a:endParaRPr lang="en-US" sz="1550" dirty="0"/>
          </a:p>
        </p:txBody>
      </p:sp>
      <p:pic>
        <p:nvPicPr>
          <p:cNvPr id="12" name="Picture 2" descr="Accueil - ONG JVE CAMEROUN">
            <a:extLst>
              <a:ext uri="{FF2B5EF4-FFF2-40B4-BE49-F238E27FC236}">
                <a16:creationId xmlns:a16="http://schemas.microsoft.com/office/drawing/2014/main" id="{6EED29DD-0E2E-D8E6-6C19-0D0D92F6E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2217" y="481847"/>
            <a:ext cx="3543300" cy="1285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912019"/>
            <a:ext cx="10078522"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Intégration dans les Mesures d'Adaptation</a:t>
            </a:r>
            <a:endParaRPr lang="en-US" sz="3900" dirty="0"/>
          </a:p>
        </p:txBody>
      </p:sp>
      <p:sp>
        <p:nvSpPr>
          <p:cNvPr id="3" name="Text 1"/>
          <p:cNvSpPr/>
          <p:nvPr/>
        </p:nvSpPr>
        <p:spPr>
          <a:xfrm>
            <a:off x="793790" y="1611392"/>
            <a:ext cx="7086838"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Projet 8 : Gestion Intégrée des Ressources en Eau</a:t>
            </a:r>
            <a:endParaRPr lang="en-US" sz="2300" dirty="0"/>
          </a:p>
        </p:txBody>
      </p:sp>
      <p:sp>
        <p:nvSpPr>
          <p:cNvPr id="4" name="Text 2"/>
          <p:cNvSpPr/>
          <p:nvPr/>
        </p:nvSpPr>
        <p:spPr>
          <a:xfrm>
            <a:off x="793790" y="228111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CDN 3.0 consacre un projet spécifique à la gestion intégrée des ressources en eau et à l'élaboration de systèmes d'assainissement résilients au changement climatique, couvrant toutes les zones agroécologiques du pays.</a:t>
            </a:r>
            <a:endParaRPr lang="en-US" sz="1550" dirty="0"/>
          </a:p>
        </p:txBody>
      </p:sp>
      <p:sp>
        <p:nvSpPr>
          <p:cNvPr id="5" name="Text 3"/>
          <p:cNvSpPr/>
          <p:nvPr/>
        </p:nvSpPr>
        <p:spPr>
          <a:xfrm>
            <a:off x="793790" y="313944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latin typeface="Bricolage Grotesque Light" pitchFamily="34" charset="0"/>
                <a:ea typeface="Bricolage Grotesque Light" pitchFamily="34" charset="-122"/>
                <a:cs typeface="Bricolage Grotesque Light" pitchFamily="34" charset="-120"/>
              </a:rPr>
              <a:t>01</a:t>
            </a:r>
            <a:endParaRPr lang="en-US" sz="1550" dirty="0"/>
          </a:p>
        </p:txBody>
      </p:sp>
      <p:pic>
        <p:nvPicPr>
          <p:cNvPr id="6" name="Image 0" descr="preencoded.png"/>
          <p:cNvPicPr>
            <a:picLocks noChangeAspect="1"/>
          </p:cNvPicPr>
          <p:nvPr/>
        </p:nvPicPr>
        <p:blipFill>
          <a:blip r:embed="rId3"/>
          <a:stretch>
            <a:fillRect/>
          </a:stretch>
        </p:blipFill>
        <p:spPr>
          <a:xfrm>
            <a:off x="793790" y="3453765"/>
            <a:ext cx="6422231" cy="22860"/>
          </a:xfrm>
          <a:prstGeom prst="rect">
            <a:avLst/>
          </a:prstGeom>
        </p:spPr>
      </p:pic>
      <p:sp>
        <p:nvSpPr>
          <p:cNvPr id="7" name="Text 4"/>
          <p:cNvSpPr/>
          <p:nvPr/>
        </p:nvSpPr>
        <p:spPr>
          <a:xfrm>
            <a:off x="793790" y="3598664"/>
            <a:ext cx="319218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Infrastructures Résilientes</a:t>
            </a:r>
            <a:endParaRPr lang="en-US" sz="1950" dirty="0"/>
          </a:p>
        </p:txBody>
      </p:sp>
      <p:sp>
        <p:nvSpPr>
          <p:cNvPr id="8" name="Text 5"/>
          <p:cNvSpPr/>
          <p:nvPr/>
        </p:nvSpPr>
        <p:spPr>
          <a:xfrm>
            <a:off x="793790" y="4027884"/>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Construction d'infrastructures de stockage et de régulation d'eau adaptées aux variations climatiques, avec des normes de résilience intégrées dès la conception.</a:t>
            </a:r>
            <a:endParaRPr lang="en-US" sz="1550" dirty="0"/>
          </a:p>
        </p:txBody>
      </p:sp>
      <p:sp>
        <p:nvSpPr>
          <p:cNvPr id="9" name="Text 6"/>
          <p:cNvSpPr/>
          <p:nvPr/>
        </p:nvSpPr>
        <p:spPr>
          <a:xfrm>
            <a:off x="7414379" y="313944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latin typeface="Bricolage Grotesque Light" pitchFamily="34" charset="0"/>
                <a:ea typeface="Bricolage Grotesque Light" pitchFamily="34" charset="-122"/>
                <a:cs typeface="Bricolage Grotesque Light" pitchFamily="34" charset="-120"/>
              </a:rPr>
              <a:t>02</a:t>
            </a:r>
            <a:endParaRPr lang="en-US" sz="1550" dirty="0"/>
          </a:p>
        </p:txBody>
      </p:sp>
      <p:pic>
        <p:nvPicPr>
          <p:cNvPr id="10" name="Image 1" descr="preencoded.png"/>
          <p:cNvPicPr>
            <a:picLocks noChangeAspect="1"/>
          </p:cNvPicPr>
          <p:nvPr/>
        </p:nvPicPr>
        <p:blipFill>
          <a:blip r:embed="rId3"/>
          <a:stretch>
            <a:fillRect/>
          </a:stretch>
        </p:blipFill>
        <p:spPr>
          <a:xfrm>
            <a:off x="7414379" y="3453765"/>
            <a:ext cx="6422231" cy="22860"/>
          </a:xfrm>
          <a:prstGeom prst="rect">
            <a:avLst/>
          </a:prstGeom>
        </p:spPr>
      </p:pic>
      <p:sp>
        <p:nvSpPr>
          <p:cNvPr id="11" name="Text 7"/>
          <p:cNvSpPr/>
          <p:nvPr/>
        </p:nvSpPr>
        <p:spPr>
          <a:xfrm>
            <a:off x="7414379" y="3598664"/>
            <a:ext cx="3234809"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Traitement des Eaux Usées</a:t>
            </a:r>
            <a:endParaRPr lang="en-US" sz="1950" dirty="0"/>
          </a:p>
        </p:txBody>
      </p:sp>
      <p:sp>
        <p:nvSpPr>
          <p:cNvPr id="12" name="Text 8"/>
          <p:cNvSpPr/>
          <p:nvPr/>
        </p:nvSpPr>
        <p:spPr>
          <a:xfrm>
            <a:off x="7414379" y="4027884"/>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Développement de systèmes de traitement des eaux usées efficaces et durables, réduisant la pollution et protégeant les écosystèmes aquatiques.</a:t>
            </a:r>
            <a:endParaRPr lang="en-US" sz="1550" dirty="0"/>
          </a:p>
        </p:txBody>
      </p:sp>
      <p:sp>
        <p:nvSpPr>
          <p:cNvPr id="13" name="Text 9"/>
          <p:cNvSpPr/>
          <p:nvPr/>
        </p:nvSpPr>
        <p:spPr>
          <a:xfrm>
            <a:off x="793790" y="53276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latin typeface="Bricolage Grotesque Light" pitchFamily="34" charset="0"/>
                <a:ea typeface="Bricolage Grotesque Light" pitchFamily="34" charset="-122"/>
                <a:cs typeface="Bricolage Grotesque Light" pitchFamily="34" charset="-120"/>
              </a:rPr>
              <a:t>03</a:t>
            </a:r>
            <a:endParaRPr lang="en-US" sz="1550" dirty="0"/>
          </a:p>
        </p:txBody>
      </p:sp>
      <p:pic>
        <p:nvPicPr>
          <p:cNvPr id="14" name="Image 2" descr="preencoded.png"/>
          <p:cNvPicPr>
            <a:picLocks noChangeAspect="1"/>
          </p:cNvPicPr>
          <p:nvPr/>
        </p:nvPicPr>
        <p:blipFill>
          <a:blip r:embed="rId3"/>
          <a:stretch>
            <a:fillRect/>
          </a:stretch>
        </p:blipFill>
        <p:spPr>
          <a:xfrm>
            <a:off x="793790" y="5622131"/>
            <a:ext cx="6422231" cy="22860"/>
          </a:xfrm>
          <a:prstGeom prst="rect">
            <a:avLst/>
          </a:prstGeom>
        </p:spPr>
      </p:pic>
      <p:sp>
        <p:nvSpPr>
          <p:cNvPr id="15" name="Text 10"/>
          <p:cNvSpPr/>
          <p:nvPr/>
        </p:nvSpPr>
        <p:spPr>
          <a:xfrm>
            <a:off x="793790" y="5786914"/>
            <a:ext cx="3047524"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Optimisation Énergétique</a:t>
            </a:r>
            <a:endParaRPr lang="en-US" sz="1950" dirty="0"/>
          </a:p>
        </p:txBody>
      </p:sp>
      <p:sp>
        <p:nvSpPr>
          <p:cNvPr id="16" name="Text 11"/>
          <p:cNvSpPr/>
          <p:nvPr/>
        </p:nvSpPr>
        <p:spPr>
          <a:xfrm>
            <a:off x="793790" y="6216134"/>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Utilisation d'équipements efficaces pour le pompage et le traitement de l'eau, réduisant la consommation énergétique et les émissions indirectes de GES.</a:t>
            </a:r>
            <a:endParaRPr lang="en-US" sz="1550" dirty="0"/>
          </a:p>
        </p:txBody>
      </p:sp>
      <p:sp>
        <p:nvSpPr>
          <p:cNvPr id="17" name="Text 12"/>
          <p:cNvSpPr/>
          <p:nvPr/>
        </p:nvSpPr>
        <p:spPr>
          <a:xfrm>
            <a:off x="7414379" y="53276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latin typeface="Bricolage Grotesque Light" pitchFamily="34" charset="0"/>
                <a:ea typeface="Bricolage Grotesque Light" pitchFamily="34" charset="-122"/>
                <a:cs typeface="Bricolage Grotesque Light" pitchFamily="34" charset="-120"/>
              </a:rPr>
              <a:t>04</a:t>
            </a:r>
            <a:endParaRPr lang="en-US" sz="1550" dirty="0"/>
          </a:p>
        </p:txBody>
      </p:sp>
      <p:pic>
        <p:nvPicPr>
          <p:cNvPr id="18" name="Image 3" descr="preencoded.png"/>
          <p:cNvPicPr>
            <a:picLocks noChangeAspect="1"/>
          </p:cNvPicPr>
          <p:nvPr/>
        </p:nvPicPr>
        <p:blipFill>
          <a:blip r:embed="rId3"/>
          <a:stretch>
            <a:fillRect/>
          </a:stretch>
        </p:blipFill>
        <p:spPr>
          <a:xfrm>
            <a:off x="7414379" y="5642015"/>
            <a:ext cx="6422231" cy="22860"/>
          </a:xfrm>
          <a:prstGeom prst="rect">
            <a:avLst/>
          </a:prstGeom>
        </p:spPr>
      </p:pic>
      <p:sp>
        <p:nvSpPr>
          <p:cNvPr id="19" name="Text 13"/>
          <p:cNvSpPr/>
          <p:nvPr/>
        </p:nvSpPr>
        <p:spPr>
          <a:xfrm>
            <a:off x="7414379" y="5786914"/>
            <a:ext cx="3154204"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Protection Écosystémique</a:t>
            </a:r>
            <a:endParaRPr lang="en-US" sz="1950" dirty="0"/>
          </a:p>
        </p:txBody>
      </p:sp>
      <p:sp>
        <p:nvSpPr>
          <p:cNvPr id="20" name="Text 14"/>
          <p:cNvSpPr/>
          <p:nvPr/>
        </p:nvSpPr>
        <p:spPr>
          <a:xfrm>
            <a:off x="7414379" y="6216134"/>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Intégration de solutions fondées sur la nature pour la protection des bassins versants et la régulation hydrique naturelle.</a:t>
            </a:r>
            <a:endParaRPr lang="en-US" sz="1550" dirty="0"/>
          </a:p>
        </p:txBody>
      </p:sp>
      <p:pic>
        <p:nvPicPr>
          <p:cNvPr id="21" name="Picture 2" descr="Accueil - ONG JVE CAMEROUN">
            <a:extLst>
              <a:ext uri="{FF2B5EF4-FFF2-40B4-BE49-F238E27FC236}">
                <a16:creationId xmlns:a16="http://schemas.microsoft.com/office/drawing/2014/main" id="{411536B3-7FA7-D367-B82D-FD3F013F1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1987" y="51108"/>
            <a:ext cx="2378641" cy="8632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056429"/>
            <a:ext cx="9478208"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Projet 13 : Sécurisation de l'Accès à l'Eau</a:t>
            </a:r>
            <a:endParaRPr lang="en-US" sz="3900" dirty="0"/>
          </a:p>
        </p:txBody>
      </p:sp>
      <p:sp>
        <p:nvSpPr>
          <p:cNvPr id="3" name="Text 1"/>
          <p:cNvSpPr/>
          <p:nvPr/>
        </p:nvSpPr>
        <p:spPr>
          <a:xfrm>
            <a:off x="793790" y="1882140"/>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Objectifs et Portée</a:t>
            </a:r>
            <a:endParaRPr lang="en-US" sz="2300" dirty="0"/>
          </a:p>
        </p:txBody>
      </p:sp>
      <p:sp>
        <p:nvSpPr>
          <p:cNvPr id="4" name="Text 2"/>
          <p:cNvSpPr/>
          <p:nvPr/>
        </p:nvSpPr>
        <p:spPr>
          <a:xfrm>
            <a:off x="793790" y="2452568"/>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 Projet 13 vise le renforcement et la sécurisation de l'accès aux ressources en eau et aux services d'assainissement dans un contexte de changement climatique, classé dans le secteur social de la CDN.</a:t>
            </a:r>
            <a:endParaRPr lang="en-US" sz="1550" dirty="0"/>
          </a:p>
        </p:txBody>
      </p:sp>
      <p:sp>
        <p:nvSpPr>
          <p:cNvPr id="5" name="Text 3"/>
          <p:cNvSpPr/>
          <p:nvPr/>
        </p:nvSpPr>
        <p:spPr>
          <a:xfrm>
            <a:off x="793790" y="3583781"/>
            <a:ext cx="7632025" cy="95261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Zones d'intervention :</a:t>
            </a:r>
            <a:r>
              <a:rPr lang="en-US" sz="1550" dirty="0">
                <a:solidFill>
                  <a:srgbClr val="2C2926"/>
                </a:solidFill>
                <a:latin typeface="Inter" pitchFamily="34" charset="0"/>
                <a:ea typeface="Inter" pitchFamily="34" charset="-122"/>
                <a:cs typeface="Inter" pitchFamily="34" charset="-120"/>
              </a:rPr>
              <a:t> Toutes les zones agroécologiques du Cameroun, avec une attention particulière aux régions les plus vulnérables (zone soudano-sahélienne et zones urbaines précaires).</a:t>
            </a:r>
            <a:endParaRPr lang="en-US" sz="1550" dirty="0"/>
          </a:p>
        </p:txBody>
      </p:sp>
      <p:sp>
        <p:nvSpPr>
          <p:cNvPr id="6" name="Text 4"/>
          <p:cNvSpPr/>
          <p:nvPr/>
        </p:nvSpPr>
        <p:spPr>
          <a:xfrm>
            <a:off x="793790" y="4714994"/>
            <a:ext cx="7632025" cy="317540"/>
          </a:xfrm>
          <a:prstGeom prst="rect">
            <a:avLst/>
          </a:prstGeom>
          <a:noFill/>
          <a:ln/>
        </p:spPr>
        <p:txBody>
          <a:bodyPr wrap="non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Co-bénéfices identifiés :</a:t>
            </a:r>
            <a:endParaRPr lang="en-US" sz="1550" dirty="0"/>
          </a:p>
        </p:txBody>
      </p:sp>
      <p:sp>
        <p:nvSpPr>
          <p:cNvPr id="7" name="Text 5"/>
          <p:cNvSpPr/>
          <p:nvPr/>
        </p:nvSpPr>
        <p:spPr>
          <a:xfrm>
            <a:off x="793790" y="5211128"/>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Amélioration de la santé publique par l'accès à l'eau potable</a:t>
            </a:r>
            <a:endParaRPr lang="en-US" sz="1550" dirty="0"/>
          </a:p>
        </p:txBody>
      </p:sp>
      <p:sp>
        <p:nvSpPr>
          <p:cNvPr id="8" name="Text 6"/>
          <p:cNvSpPr/>
          <p:nvPr/>
        </p:nvSpPr>
        <p:spPr>
          <a:xfrm>
            <a:off x="793790" y="5598081"/>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Réduction des maladies hydriques</a:t>
            </a:r>
            <a:endParaRPr lang="en-US" sz="1550" dirty="0"/>
          </a:p>
        </p:txBody>
      </p:sp>
      <p:sp>
        <p:nvSpPr>
          <p:cNvPr id="9" name="Text 7"/>
          <p:cNvSpPr/>
          <p:nvPr/>
        </p:nvSpPr>
        <p:spPr>
          <a:xfrm>
            <a:off x="793790" y="5985034"/>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Renforcement de la résilience communautaire</a:t>
            </a:r>
            <a:endParaRPr lang="en-US" sz="1550" dirty="0"/>
          </a:p>
        </p:txBody>
      </p:sp>
      <p:sp>
        <p:nvSpPr>
          <p:cNvPr id="10" name="Text 8"/>
          <p:cNvSpPr/>
          <p:nvPr/>
        </p:nvSpPr>
        <p:spPr>
          <a:xfrm>
            <a:off x="793790" y="6371987"/>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Sécurité alimentaire améliorée</a:t>
            </a:r>
            <a:endParaRPr lang="en-US" sz="1550" dirty="0"/>
          </a:p>
        </p:txBody>
      </p:sp>
      <p:sp>
        <p:nvSpPr>
          <p:cNvPr id="11" name="Text 9"/>
          <p:cNvSpPr/>
          <p:nvPr/>
        </p:nvSpPr>
        <p:spPr>
          <a:xfrm>
            <a:off x="793790" y="6758940"/>
            <a:ext cx="763202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Réduction du temps consacré à la collecte d'eau (particulièrement pour les femmes)</a:t>
            </a:r>
            <a:endParaRPr lang="en-US" sz="1550" dirty="0"/>
          </a:p>
        </p:txBody>
      </p:sp>
      <p:sp>
        <p:nvSpPr>
          <p:cNvPr id="12" name="Text 10"/>
          <p:cNvSpPr/>
          <p:nvPr/>
        </p:nvSpPr>
        <p:spPr>
          <a:xfrm>
            <a:off x="8917543" y="1882140"/>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Indicateurs Clés</a:t>
            </a:r>
            <a:endParaRPr lang="en-US" sz="2300" dirty="0"/>
          </a:p>
        </p:txBody>
      </p:sp>
      <p:sp>
        <p:nvSpPr>
          <p:cNvPr id="13" name="Text 11"/>
          <p:cNvSpPr/>
          <p:nvPr/>
        </p:nvSpPr>
        <p:spPr>
          <a:xfrm>
            <a:off x="8917543" y="2452568"/>
            <a:ext cx="4926568"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Infrastructures :</a:t>
            </a:r>
            <a:r>
              <a:rPr lang="en-US" sz="1550" dirty="0">
                <a:solidFill>
                  <a:srgbClr val="2C2926"/>
                </a:solidFill>
                <a:latin typeface="Inter" pitchFamily="34" charset="0"/>
                <a:ea typeface="Inter" pitchFamily="34" charset="-122"/>
                <a:cs typeface="Inter" pitchFamily="34" charset="-120"/>
              </a:rPr>
              <a:t> Nombre d'infrastructures de stockage et régulation d'eau résilientes construites</a:t>
            </a:r>
            <a:endParaRPr lang="en-US" sz="1550" dirty="0"/>
          </a:p>
        </p:txBody>
      </p:sp>
      <p:sp>
        <p:nvSpPr>
          <p:cNvPr id="14" name="Text 12"/>
          <p:cNvSpPr/>
          <p:nvPr/>
        </p:nvSpPr>
        <p:spPr>
          <a:xfrm>
            <a:off x="8917543" y="3266242"/>
            <a:ext cx="4926568"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Traitement :</a:t>
            </a:r>
            <a:r>
              <a:rPr lang="en-US" sz="1550" dirty="0">
                <a:solidFill>
                  <a:srgbClr val="2C2926"/>
                </a:solidFill>
                <a:latin typeface="Inter" pitchFamily="34" charset="0"/>
                <a:ea typeface="Inter" pitchFamily="34" charset="-122"/>
                <a:cs typeface="Inter" pitchFamily="34" charset="-120"/>
              </a:rPr>
              <a:t> Volume d'eaux usées traitées correctement (m³/an)</a:t>
            </a:r>
            <a:endParaRPr lang="en-US" sz="1550" dirty="0"/>
          </a:p>
        </p:txBody>
      </p:sp>
      <p:sp>
        <p:nvSpPr>
          <p:cNvPr id="15" name="Text 13"/>
          <p:cNvSpPr/>
          <p:nvPr/>
        </p:nvSpPr>
        <p:spPr>
          <a:xfrm>
            <a:off x="8917543" y="4079915"/>
            <a:ext cx="4926568" cy="95261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Politiques :</a:t>
            </a:r>
            <a:r>
              <a:rPr lang="en-US" sz="1550" dirty="0">
                <a:solidFill>
                  <a:srgbClr val="2C2926"/>
                </a:solidFill>
                <a:latin typeface="Inter" pitchFamily="34" charset="0"/>
                <a:ea typeface="Inter" pitchFamily="34" charset="-122"/>
                <a:cs typeface="Inter" pitchFamily="34" charset="-120"/>
              </a:rPr>
              <a:t> Nombre de politiques et plans intégrant la résilience climatique dans l'eau et l'assainissement</a:t>
            </a:r>
            <a:endParaRPr lang="en-US" sz="1550" dirty="0"/>
          </a:p>
        </p:txBody>
      </p:sp>
      <p:sp>
        <p:nvSpPr>
          <p:cNvPr id="16" name="Text 14"/>
          <p:cNvSpPr/>
          <p:nvPr/>
        </p:nvSpPr>
        <p:spPr>
          <a:xfrm>
            <a:off x="8917543" y="5211128"/>
            <a:ext cx="4926568"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Accès :</a:t>
            </a:r>
            <a:r>
              <a:rPr lang="en-US" sz="1550" dirty="0">
                <a:solidFill>
                  <a:srgbClr val="2C2926"/>
                </a:solidFill>
                <a:latin typeface="Inter" pitchFamily="34" charset="0"/>
                <a:ea typeface="Inter" pitchFamily="34" charset="-122"/>
                <a:cs typeface="Inter" pitchFamily="34" charset="-120"/>
              </a:rPr>
              <a:t> Taux de couverture en eau potable et assainissement dans les zones vulnérables</a:t>
            </a:r>
            <a:endParaRPr lang="en-US" sz="1550" dirty="0"/>
          </a:p>
        </p:txBody>
      </p:sp>
      <p:pic>
        <p:nvPicPr>
          <p:cNvPr id="17" name="Picture 2" descr="Accueil - ONG JVE CAMEROUN">
            <a:extLst>
              <a:ext uri="{FF2B5EF4-FFF2-40B4-BE49-F238E27FC236}">
                <a16:creationId xmlns:a16="http://schemas.microsoft.com/office/drawing/2014/main" id="{CBF5EA04-468A-9B3A-6F70-4E9E549C2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5514" y="136959"/>
            <a:ext cx="2533650" cy="9194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070" y="950594"/>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Allocation Budgétaire et Financement</a:t>
            </a:r>
            <a:endParaRPr lang="en-US" sz="3900" dirty="0"/>
          </a:p>
        </p:txBody>
      </p:sp>
      <p:sp>
        <p:nvSpPr>
          <p:cNvPr id="4" name="Text 1"/>
          <p:cNvSpPr/>
          <p:nvPr/>
        </p:nvSpPr>
        <p:spPr>
          <a:xfrm>
            <a:off x="6280190" y="2250281"/>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2C2926"/>
                </a:solidFill>
                <a:latin typeface="Bricolage Grotesque Semi Bold" pitchFamily="34" charset="0"/>
                <a:ea typeface="Bricolage Grotesque Semi Bold" pitchFamily="34" charset="-122"/>
                <a:cs typeface="Bricolage Grotesque Semi Bold" pitchFamily="34" charset="-120"/>
              </a:rPr>
              <a:t>300M</a:t>
            </a:r>
            <a:endParaRPr lang="en-US" sz="5150" dirty="0"/>
          </a:p>
        </p:txBody>
      </p:sp>
      <p:sp>
        <p:nvSpPr>
          <p:cNvPr id="5" name="Text 2"/>
          <p:cNvSpPr/>
          <p:nvPr/>
        </p:nvSpPr>
        <p:spPr>
          <a:xfrm>
            <a:off x="6280190" y="3153251"/>
            <a:ext cx="2353389" cy="310158"/>
          </a:xfrm>
          <a:prstGeom prst="rect">
            <a:avLst/>
          </a:prstGeom>
          <a:noFill/>
          <a:ln/>
        </p:spPr>
        <p:txBody>
          <a:bodyPr wrap="non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Budget Projet 8</a:t>
            </a:r>
            <a:endParaRPr lang="en-US" sz="1950" dirty="0"/>
          </a:p>
        </p:txBody>
      </p:sp>
      <p:sp>
        <p:nvSpPr>
          <p:cNvPr id="6" name="Text 3"/>
          <p:cNvSpPr/>
          <p:nvPr/>
        </p:nvSpPr>
        <p:spPr>
          <a:xfrm>
            <a:off x="6280190" y="3582472"/>
            <a:ext cx="2353389" cy="2540318"/>
          </a:xfrm>
          <a:prstGeom prst="rect">
            <a:avLst/>
          </a:prstGeom>
          <a:noFill/>
          <a:ln/>
        </p:spPr>
        <p:txBody>
          <a:bodyPr wrap="squar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300 millions USD alloués à la gestion intégrée des ressources en eau et aux systèmes d'assainissement résilients (Source : Tableau 7, CDN 3.0, page 36)</a:t>
            </a:r>
            <a:endParaRPr lang="en-US" sz="1550" dirty="0"/>
          </a:p>
        </p:txBody>
      </p:sp>
      <p:sp>
        <p:nvSpPr>
          <p:cNvPr id="7" name="Text 4"/>
          <p:cNvSpPr/>
          <p:nvPr/>
        </p:nvSpPr>
        <p:spPr>
          <a:xfrm>
            <a:off x="8881586" y="2250281"/>
            <a:ext cx="2353508" cy="654963"/>
          </a:xfrm>
          <a:prstGeom prst="rect">
            <a:avLst/>
          </a:prstGeom>
          <a:noFill/>
          <a:ln/>
        </p:spPr>
        <p:txBody>
          <a:bodyPr wrap="none" lIns="0" tIns="0" rIns="0" bIns="0" rtlCol="0" anchor="t"/>
          <a:lstStyle/>
          <a:p>
            <a:pPr marL="0" indent="0" algn="ctr">
              <a:lnSpc>
                <a:spcPts val="5150"/>
              </a:lnSpc>
              <a:buNone/>
            </a:pPr>
            <a:r>
              <a:rPr lang="en-US" sz="5150" dirty="0">
                <a:solidFill>
                  <a:srgbClr val="2C2926"/>
                </a:solidFill>
                <a:latin typeface="Bricolage Grotesque Semi Bold" pitchFamily="34" charset="0"/>
                <a:ea typeface="Bricolage Grotesque Semi Bold" pitchFamily="34" charset="-122"/>
                <a:cs typeface="Bricolage Grotesque Semi Bold" pitchFamily="34" charset="-120"/>
              </a:rPr>
              <a:t>6,975M</a:t>
            </a:r>
            <a:endParaRPr lang="en-US" sz="5150" dirty="0"/>
          </a:p>
        </p:txBody>
      </p:sp>
      <p:sp>
        <p:nvSpPr>
          <p:cNvPr id="8" name="Text 5"/>
          <p:cNvSpPr/>
          <p:nvPr/>
        </p:nvSpPr>
        <p:spPr>
          <a:xfrm>
            <a:off x="8881586" y="3153251"/>
            <a:ext cx="2353508" cy="620316"/>
          </a:xfrm>
          <a:prstGeom prst="rect">
            <a:avLst/>
          </a:prstGeom>
          <a:noFill/>
          <a:ln/>
        </p:spPr>
        <p:txBody>
          <a:bodyPr wrap="squar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Secteur Infrastructures</a:t>
            </a:r>
            <a:endParaRPr lang="en-US" sz="1950" dirty="0"/>
          </a:p>
        </p:txBody>
      </p:sp>
      <p:sp>
        <p:nvSpPr>
          <p:cNvPr id="9" name="Text 6"/>
          <p:cNvSpPr/>
          <p:nvPr/>
        </p:nvSpPr>
        <p:spPr>
          <a:xfrm>
            <a:off x="8881586" y="3892629"/>
            <a:ext cx="2353508" cy="1905238"/>
          </a:xfrm>
          <a:prstGeom prst="rect">
            <a:avLst/>
          </a:prstGeom>
          <a:noFill/>
          <a:ln/>
        </p:spPr>
        <p:txBody>
          <a:bodyPr wrap="squar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6 975,4 millions USD pour l'ensemble du secteur Infrastructures &amp; Assainissement, dont l'eau représente une composante majeure</a:t>
            </a:r>
            <a:endParaRPr lang="en-US" sz="1550" dirty="0"/>
          </a:p>
        </p:txBody>
      </p:sp>
      <p:sp>
        <p:nvSpPr>
          <p:cNvPr id="10" name="Text 7"/>
          <p:cNvSpPr/>
          <p:nvPr/>
        </p:nvSpPr>
        <p:spPr>
          <a:xfrm>
            <a:off x="11483102" y="2250281"/>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2C2926"/>
                </a:solidFill>
                <a:latin typeface="Bricolage Grotesque Semi Bold" pitchFamily="34" charset="0"/>
                <a:ea typeface="Bricolage Grotesque Semi Bold" pitchFamily="34" charset="-122"/>
                <a:cs typeface="Bricolage Grotesque Semi Bold" pitchFamily="34" charset="-120"/>
              </a:rPr>
              <a:t>31,856M</a:t>
            </a:r>
            <a:endParaRPr lang="en-US" sz="5150" dirty="0"/>
          </a:p>
        </p:txBody>
      </p:sp>
      <p:sp>
        <p:nvSpPr>
          <p:cNvPr id="11" name="Text 8"/>
          <p:cNvSpPr/>
          <p:nvPr/>
        </p:nvSpPr>
        <p:spPr>
          <a:xfrm>
            <a:off x="11483102" y="3153251"/>
            <a:ext cx="2353389" cy="620316"/>
          </a:xfrm>
          <a:prstGeom prst="rect">
            <a:avLst/>
          </a:prstGeom>
          <a:noFill/>
          <a:ln/>
        </p:spPr>
        <p:txBody>
          <a:bodyPr wrap="squar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Budget Total Adaptation</a:t>
            </a:r>
            <a:endParaRPr lang="en-US" sz="1950" dirty="0"/>
          </a:p>
        </p:txBody>
      </p:sp>
      <p:sp>
        <p:nvSpPr>
          <p:cNvPr id="12" name="Text 9"/>
          <p:cNvSpPr/>
          <p:nvPr/>
        </p:nvSpPr>
        <p:spPr>
          <a:xfrm>
            <a:off x="11483102" y="3892629"/>
            <a:ext cx="2353389" cy="1587698"/>
          </a:xfrm>
          <a:prstGeom prst="rect">
            <a:avLst/>
          </a:prstGeom>
          <a:noFill/>
          <a:ln/>
        </p:spPr>
        <p:txBody>
          <a:bodyPr wrap="squar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31 856 millions USD pour l'ensemble des mesures d'adaptation de la CDN 3.0 sur la période 2026-2035</a:t>
            </a:r>
            <a:endParaRPr lang="en-US" sz="1550" dirty="0"/>
          </a:p>
        </p:txBody>
      </p:sp>
      <p:sp>
        <p:nvSpPr>
          <p:cNvPr id="13" name="Text 10"/>
          <p:cNvSpPr/>
          <p:nvPr/>
        </p:nvSpPr>
        <p:spPr>
          <a:xfrm>
            <a:off x="6280190" y="6346031"/>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Ces investissements représentent environ 0,94% du budget total d'adaptation spécifiquement dédié à la gestion de l'eau, avec des financements additionnels intégrés dans d'autres projets sectoriels (agriculture, santé, infrastructures urbaines).</a:t>
            </a:r>
            <a:endParaRPr lang="en-US" sz="1550" dirty="0"/>
          </a:p>
        </p:txBody>
      </p:sp>
      <p:pic>
        <p:nvPicPr>
          <p:cNvPr id="14" name="Picture 2" descr="Accueil - ONG JVE CAMEROUN">
            <a:extLst>
              <a:ext uri="{FF2B5EF4-FFF2-40B4-BE49-F238E27FC236}">
                <a16:creationId xmlns:a16="http://schemas.microsoft.com/office/drawing/2014/main" id="{01F6EB26-E3F7-480B-4FD0-8C51F6CDA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8205" y="0"/>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721876"/>
            <a:ext cx="5904786" cy="465177"/>
          </a:xfrm>
          <a:prstGeom prst="rect">
            <a:avLst/>
          </a:prstGeom>
          <a:noFill/>
          <a:ln/>
        </p:spPr>
        <p:txBody>
          <a:bodyPr wrap="none" lIns="0" tIns="0" rIns="0" bIns="0" rtlCol="0" anchor="t"/>
          <a:lstStyle/>
          <a:p>
            <a:pPr marL="0" indent="0" algn="l">
              <a:lnSpc>
                <a:spcPts val="3650"/>
              </a:lnSpc>
              <a:buNone/>
            </a:pPr>
            <a:r>
              <a:rPr lang="en-US" sz="2900" dirty="0">
                <a:solidFill>
                  <a:srgbClr val="2C2926"/>
                </a:solidFill>
                <a:latin typeface="Bricolage Grotesque Semi Bold" pitchFamily="34" charset="0"/>
                <a:ea typeface="Bricolage Grotesque Semi Bold" pitchFamily="34" charset="-122"/>
                <a:cs typeface="Bricolage Grotesque Semi Bold" pitchFamily="34" charset="-120"/>
              </a:rPr>
              <a:t>Mesures Techniques Spécifiques</a:t>
            </a:r>
            <a:endParaRPr lang="en-US" sz="2900" dirty="0"/>
          </a:p>
        </p:txBody>
      </p:sp>
      <p:sp>
        <p:nvSpPr>
          <p:cNvPr id="3" name="Shape 1"/>
          <p:cNvSpPr/>
          <p:nvPr/>
        </p:nvSpPr>
        <p:spPr>
          <a:xfrm>
            <a:off x="793790" y="1484709"/>
            <a:ext cx="13042821" cy="1453634"/>
          </a:xfrm>
          <a:prstGeom prst="roundRect">
            <a:avLst>
              <a:gd name="adj" fmla="val 4301"/>
            </a:avLst>
          </a:prstGeom>
          <a:solidFill>
            <a:srgbClr val="FFFFFF">
              <a:alpha val="95000"/>
            </a:srgbClr>
          </a:solidFill>
          <a:ln w="15240">
            <a:solidFill>
              <a:srgbClr val="F8ECD3"/>
            </a:solidFill>
            <a:prstDash val="solid"/>
          </a:ln>
        </p:spPr>
        <p:txBody>
          <a:bodyPr/>
          <a:lstStyle/>
          <a:p>
            <a:endParaRPr lang="en-CM"/>
          </a:p>
        </p:txBody>
      </p:sp>
      <p:sp>
        <p:nvSpPr>
          <p:cNvPr id="4" name="Shape 2"/>
          <p:cNvSpPr/>
          <p:nvPr/>
        </p:nvSpPr>
        <p:spPr>
          <a:xfrm>
            <a:off x="809030" y="1499949"/>
            <a:ext cx="595313" cy="1423154"/>
          </a:xfrm>
          <a:prstGeom prst="roundRect">
            <a:avLst>
              <a:gd name="adj" fmla="val 7430"/>
            </a:avLst>
          </a:prstGeom>
          <a:solidFill>
            <a:srgbClr val="FFFFFF"/>
          </a:solidFill>
          <a:ln/>
        </p:spPr>
        <p:txBody>
          <a:bodyPr/>
          <a:lstStyle/>
          <a:p>
            <a:endParaRPr lang="en-CM"/>
          </a:p>
        </p:txBody>
      </p:sp>
      <p:sp>
        <p:nvSpPr>
          <p:cNvPr id="5" name="Text 3"/>
          <p:cNvSpPr/>
          <p:nvPr/>
        </p:nvSpPr>
        <p:spPr>
          <a:xfrm>
            <a:off x="991195" y="2071926"/>
            <a:ext cx="223242" cy="279083"/>
          </a:xfrm>
          <a:prstGeom prst="rect">
            <a:avLst/>
          </a:prstGeom>
          <a:noFill/>
          <a:ln/>
        </p:spPr>
        <p:txBody>
          <a:bodyPr wrap="none" lIns="0" tIns="0" rIns="0" bIns="0" rtlCol="0" anchor="t"/>
          <a:lstStyle/>
          <a:p>
            <a:pPr marL="0" indent="0" algn="l">
              <a:lnSpc>
                <a:spcPts val="175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1</a:t>
            </a:r>
            <a:endParaRPr lang="en-US" sz="1750" dirty="0"/>
          </a:p>
        </p:txBody>
      </p:sp>
      <p:sp>
        <p:nvSpPr>
          <p:cNvPr id="6" name="Text 4"/>
          <p:cNvSpPr/>
          <p:nvPr/>
        </p:nvSpPr>
        <p:spPr>
          <a:xfrm>
            <a:off x="1553170" y="1648777"/>
            <a:ext cx="4176832" cy="232529"/>
          </a:xfrm>
          <a:prstGeom prst="rect">
            <a:avLst/>
          </a:prstGeom>
          <a:noFill/>
          <a:ln/>
        </p:spPr>
        <p:txBody>
          <a:bodyPr wrap="none" lIns="0" tIns="0" rIns="0" bIns="0" rtlCol="0" anchor="t"/>
          <a:lstStyle/>
          <a:p>
            <a:pPr marL="0" indent="0" algn="l">
              <a:lnSpc>
                <a:spcPts val="180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Gestion Intégrée des Ressources en Eau (GIRE)</a:t>
            </a:r>
            <a:endParaRPr lang="en-US" sz="1450" dirty="0"/>
          </a:p>
        </p:txBody>
      </p:sp>
      <p:sp>
        <p:nvSpPr>
          <p:cNvPr id="7" name="Text 5"/>
          <p:cNvSpPr/>
          <p:nvPr/>
        </p:nvSpPr>
        <p:spPr>
          <a:xfrm>
            <a:off x="1553170" y="1970603"/>
            <a:ext cx="12119372" cy="476250"/>
          </a:xfrm>
          <a:prstGeom prst="rect">
            <a:avLst/>
          </a:prstGeom>
          <a:noFill/>
          <a:ln/>
        </p:spPr>
        <p:txBody>
          <a:bodyPr wrap="square" lIns="0" tIns="0" rIns="0" bIns="0" rtlCol="0" anchor="t"/>
          <a:lstStyle/>
          <a:p>
            <a:pPr marL="0" indent="0" algn="l">
              <a:lnSpc>
                <a:spcPts val="1850"/>
              </a:lnSpc>
              <a:buNone/>
            </a:pPr>
            <a:r>
              <a:rPr lang="en-US" sz="1150" dirty="0">
                <a:solidFill>
                  <a:srgbClr val="2C2926"/>
                </a:solidFill>
                <a:latin typeface="Inter" pitchFamily="34" charset="0"/>
                <a:ea typeface="Inter" pitchFamily="34" charset="-122"/>
                <a:cs typeface="Inter" pitchFamily="34" charset="-120"/>
              </a:rPr>
              <a:t>Approche holistique coordonnant la gestion de l'eau, des terres et des ressources connexes pour maximiser le bien-être économique et social de manière équitable, sans compromettre la durabilité des écosystèmes vitaux.</a:t>
            </a:r>
            <a:endParaRPr lang="en-US" sz="1150" dirty="0"/>
          </a:p>
        </p:txBody>
      </p:sp>
      <p:sp>
        <p:nvSpPr>
          <p:cNvPr id="8" name="Text 6"/>
          <p:cNvSpPr/>
          <p:nvPr/>
        </p:nvSpPr>
        <p:spPr>
          <a:xfrm>
            <a:off x="1553170" y="2536150"/>
            <a:ext cx="12119372" cy="238125"/>
          </a:xfrm>
          <a:prstGeom prst="rect">
            <a:avLst/>
          </a:prstGeom>
          <a:noFill/>
          <a:ln/>
        </p:spPr>
        <p:txBody>
          <a:bodyPr wrap="none" lIns="0" tIns="0" rIns="0" bIns="0" rtlCol="0" anchor="t"/>
          <a:lstStyle/>
          <a:p>
            <a:pPr marL="0" indent="0" algn="l">
              <a:lnSpc>
                <a:spcPts val="1850"/>
              </a:lnSpc>
              <a:buNone/>
            </a:pPr>
            <a:r>
              <a:rPr lang="en-US" sz="1150" b="1" dirty="0">
                <a:solidFill>
                  <a:srgbClr val="2C2926"/>
                </a:solidFill>
                <a:latin typeface="Inter" pitchFamily="34" charset="0"/>
                <a:ea typeface="Inter" pitchFamily="34" charset="-122"/>
                <a:cs typeface="Inter" pitchFamily="34" charset="-120"/>
              </a:rPr>
              <a:t>Acteurs :</a:t>
            </a:r>
            <a:r>
              <a:rPr lang="en-US" sz="1150" dirty="0">
                <a:solidFill>
                  <a:srgbClr val="2C2926"/>
                </a:solidFill>
                <a:latin typeface="Inter" pitchFamily="34" charset="0"/>
                <a:ea typeface="Inter" pitchFamily="34" charset="-122"/>
                <a:cs typeface="Inter" pitchFamily="34" charset="-120"/>
              </a:rPr>
              <a:t> MINEE, MINEPDED, MINHDU, CTD</a:t>
            </a:r>
            <a:endParaRPr lang="en-US" sz="1150" dirty="0"/>
          </a:p>
        </p:txBody>
      </p:sp>
      <p:sp>
        <p:nvSpPr>
          <p:cNvPr id="9" name="Shape 7"/>
          <p:cNvSpPr/>
          <p:nvPr/>
        </p:nvSpPr>
        <p:spPr>
          <a:xfrm>
            <a:off x="793790" y="3087172"/>
            <a:ext cx="13042821" cy="1453634"/>
          </a:xfrm>
          <a:prstGeom prst="roundRect">
            <a:avLst>
              <a:gd name="adj" fmla="val 4301"/>
            </a:avLst>
          </a:prstGeom>
          <a:solidFill>
            <a:srgbClr val="FFFFFF">
              <a:alpha val="95000"/>
            </a:srgbClr>
          </a:solidFill>
          <a:ln w="15240">
            <a:solidFill>
              <a:srgbClr val="F8ECD3"/>
            </a:solidFill>
            <a:prstDash val="solid"/>
          </a:ln>
        </p:spPr>
        <p:txBody>
          <a:bodyPr/>
          <a:lstStyle/>
          <a:p>
            <a:endParaRPr lang="en-CM"/>
          </a:p>
        </p:txBody>
      </p:sp>
      <p:sp>
        <p:nvSpPr>
          <p:cNvPr id="10" name="Shape 8"/>
          <p:cNvSpPr/>
          <p:nvPr/>
        </p:nvSpPr>
        <p:spPr>
          <a:xfrm>
            <a:off x="809030" y="3102412"/>
            <a:ext cx="595313" cy="1423154"/>
          </a:xfrm>
          <a:prstGeom prst="roundRect">
            <a:avLst>
              <a:gd name="adj" fmla="val 7430"/>
            </a:avLst>
          </a:prstGeom>
          <a:solidFill>
            <a:srgbClr val="FFFFFF"/>
          </a:solidFill>
          <a:ln/>
        </p:spPr>
        <p:txBody>
          <a:bodyPr/>
          <a:lstStyle/>
          <a:p>
            <a:endParaRPr lang="en-CM"/>
          </a:p>
        </p:txBody>
      </p:sp>
      <p:sp>
        <p:nvSpPr>
          <p:cNvPr id="11" name="Text 9"/>
          <p:cNvSpPr/>
          <p:nvPr/>
        </p:nvSpPr>
        <p:spPr>
          <a:xfrm>
            <a:off x="991195" y="3674388"/>
            <a:ext cx="223242" cy="279083"/>
          </a:xfrm>
          <a:prstGeom prst="rect">
            <a:avLst/>
          </a:prstGeom>
          <a:noFill/>
          <a:ln/>
        </p:spPr>
        <p:txBody>
          <a:bodyPr wrap="none" lIns="0" tIns="0" rIns="0" bIns="0" rtlCol="0" anchor="t"/>
          <a:lstStyle/>
          <a:p>
            <a:pPr marL="0" indent="0" algn="l">
              <a:lnSpc>
                <a:spcPts val="175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2</a:t>
            </a:r>
            <a:endParaRPr lang="en-US" sz="1750" dirty="0"/>
          </a:p>
        </p:txBody>
      </p:sp>
      <p:sp>
        <p:nvSpPr>
          <p:cNvPr id="12" name="Text 10"/>
          <p:cNvSpPr/>
          <p:nvPr/>
        </p:nvSpPr>
        <p:spPr>
          <a:xfrm>
            <a:off x="1553170" y="3251240"/>
            <a:ext cx="3421618" cy="232529"/>
          </a:xfrm>
          <a:prstGeom prst="rect">
            <a:avLst/>
          </a:prstGeom>
          <a:noFill/>
          <a:ln/>
        </p:spPr>
        <p:txBody>
          <a:bodyPr wrap="none" lIns="0" tIns="0" rIns="0" bIns="0" rtlCol="0" anchor="t"/>
          <a:lstStyle/>
          <a:p>
            <a:pPr marL="0" indent="0" algn="l">
              <a:lnSpc>
                <a:spcPts val="180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Systèmes d'Assainissement Résilients</a:t>
            </a:r>
            <a:endParaRPr lang="en-US" sz="1450" dirty="0"/>
          </a:p>
        </p:txBody>
      </p:sp>
      <p:sp>
        <p:nvSpPr>
          <p:cNvPr id="13" name="Text 11"/>
          <p:cNvSpPr/>
          <p:nvPr/>
        </p:nvSpPr>
        <p:spPr>
          <a:xfrm>
            <a:off x="1553170" y="3573066"/>
            <a:ext cx="12119372" cy="476250"/>
          </a:xfrm>
          <a:prstGeom prst="rect">
            <a:avLst/>
          </a:prstGeom>
          <a:noFill/>
          <a:ln/>
        </p:spPr>
        <p:txBody>
          <a:bodyPr wrap="square" lIns="0" tIns="0" rIns="0" bIns="0" rtlCol="0" anchor="t"/>
          <a:lstStyle/>
          <a:p>
            <a:pPr marL="0" indent="0" algn="l">
              <a:lnSpc>
                <a:spcPts val="1850"/>
              </a:lnSpc>
              <a:buNone/>
            </a:pPr>
            <a:r>
              <a:rPr lang="en-US" sz="1150" dirty="0">
                <a:solidFill>
                  <a:srgbClr val="2C2926"/>
                </a:solidFill>
                <a:latin typeface="Inter" pitchFamily="34" charset="0"/>
                <a:ea typeface="Inter" pitchFamily="34" charset="-122"/>
                <a:cs typeface="Inter" pitchFamily="34" charset="-120"/>
              </a:rPr>
              <a:t>Développement d'infrastructures d'assainissement adaptées aux variations climatiques, incluant des systèmes de traitement décentralisés, des technologies de récupération des eaux pluviales et des solutions d'assainissement écologique.</a:t>
            </a:r>
            <a:endParaRPr lang="en-US" sz="1150" dirty="0"/>
          </a:p>
        </p:txBody>
      </p:sp>
      <p:sp>
        <p:nvSpPr>
          <p:cNvPr id="14" name="Text 12"/>
          <p:cNvSpPr/>
          <p:nvPr/>
        </p:nvSpPr>
        <p:spPr>
          <a:xfrm>
            <a:off x="1553170" y="4138613"/>
            <a:ext cx="12119372" cy="238125"/>
          </a:xfrm>
          <a:prstGeom prst="rect">
            <a:avLst/>
          </a:prstGeom>
          <a:noFill/>
          <a:ln/>
        </p:spPr>
        <p:txBody>
          <a:bodyPr wrap="none" lIns="0" tIns="0" rIns="0" bIns="0" rtlCol="0" anchor="t"/>
          <a:lstStyle/>
          <a:p>
            <a:pPr marL="0" indent="0" algn="l">
              <a:lnSpc>
                <a:spcPts val="1850"/>
              </a:lnSpc>
              <a:buNone/>
            </a:pPr>
            <a:r>
              <a:rPr lang="en-US" sz="1150" b="1" dirty="0">
                <a:solidFill>
                  <a:srgbClr val="2C2926"/>
                </a:solidFill>
                <a:latin typeface="Inter" pitchFamily="34" charset="0"/>
                <a:ea typeface="Inter" pitchFamily="34" charset="-122"/>
                <a:cs typeface="Inter" pitchFamily="34" charset="-120"/>
              </a:rPr>
              <a:t>Technologies :</a:t>
            </a:r>
            <a:r>
              <a:rPr lang="en-US" sz="1150" dirty="0">
                <a:solidFill>
                  <a:srgbClr val="2C2926"/>
                </a:solidFill>
                <a:latin typeface="Inter" pitchFamily="34" charset="0"/>
                <a:ea typeface="Inter" pitchFamily="34" charset="-122"/>
                <a:cs typeface="Inter" pitchFamily="34" charset="-120"/>
              </a:rPr>
              <a:t> Stations d'épuration modulaires, latrines écologiques, systèmes de biodigestion</a:t>
            </a:r>
            <a:endParaRPr lang="en-US" sz="1150" dirty="0"/>
          </a:p>
        </p:txBody>
      </p:sp>
      <p:sp>
        <p:nvSpPr>
          <p:cNvPr id="15" name="Shape 13"/>
          <p:cNvSpPr/>
          <p:nvPr/>
        </p:nvSpPr>
        <p:spPr>
          <a:xfrm>
            <a:off x="793790" y="4689634"/>
            <a:ext cx="13042821" cy="1215509"/>
          </a:xfrm>
          <a:prstGeom prst="roundRect">
            <a:avLst>
              <a:gd name="adj" fmla="val 5143"/>
            </a:avLst>
          </a:prstGeom>
          <a:solidFill>
            <a:srgbClr val="FFFFFF">
              <a:alpha val="95000"/>
            </a:srgbClr>
          </a:solidFill>
          <a:ln w="15240">
            <a:solidFill>
              <a:srgbClr val="F8ECD3"/>
            </a:solidFill>
            <a:prstDash val="solid"/>
          </a:ln>
        </p:spPr>
        <p:txBody>
          <a:bodyPr/>
          <a:lstStyle/>
          <a:p>
            <a:endParaRPr lang="en-CM"/>
          </a:p>
        </p:txBody>
      </p:sp>
      <p:sp>
        <p:nvSpPr>
          <p:cNvPr id="16" name="Shape 14"/>
          <p:cNvSpPr/>
          <p:nvPr/>
        </p:nvSpPr>
        <p:spPr>
          <a:xfrm>
            <a:off x="809030" y="4704874"/>
            <a:ext cx="595313" cy="1185029"/>
          </a:xfrm>
          <a:prstGeom prst="roundRect">
            <a:avLst>
              <a:gd name="adj" fmla="val 7430"/>
            </a:avLst>
          </a:prstGeom>
          <a:solidFill>
            <a:srgbClr val="FFFFFF"/>
          </a:solidFill>
          <a:ln/>
        </p:spPr>
        <p:txBody>
          <a:bodyPr/>
          <a:lstStyle/>
          <a:p>
            <a:endParaRPr lang="en-CM"/>
          </a:p>
        </p:txBody>
      </p:sp>
      <p:sp>
        <p:nvSpPr>
          <p:cNvPr id="17" name="Text 15"/>
          <p:cNvSpPr/>
          <p:nvPr/>
        </p:nvSpPr>
        <p:spPr>
          <a:xfrm>
            <a:off x="991195" y="5157788"/>
            <a:ext cx="223242" cy="279083"/>
          </a:xfrm>
          <a:prstGeom prst="rect">
            <a:avLst/>
          </a:prstGeom>
          <a:noFill/>
          <a:ln/>
        </p:spPr>
        <p:txBody>
          <a:bodyPr wrap="none" lIns="0" tIns="0" rIns="0" bIns="0" rtlCol="0" anchor="t"/>
          <a:lstStyle/>
          <a:p>
            <a:pPr marL="0" indent="0" algn="l">
              <a:lnSpc>
                <a:spcPts val="175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3</a:t>
            </a:r>
            <a:endParaRPr lang="en-US" sz="1750" dirty="0"/>
          </a:p>
        </p:txBody>
      </p:sp>
      <p:sp>
        <p:nvSpPr>
          <p:cNvPr id="18" name="Text 16"/>
          <p:cNvSpPr/>
          <p:nvPr/>
        </p:nvSpPr>
        <p:spPr>
          <a:xfrm>
            <a:off x="1553170" y="4853702"/>
            <a:ext cx="2896791" cy="232529"/>
          </a:xfrm>
          <a:prstGeom prst="rect">
            <a:avLst/>
          </a:prstGeom>
          <a:noFill/>
          <a:ln/>
        </p:spPr>
        <p:txBody>
          <a:bodyPr wrap="none" lIns="0" tIns="0" rIns="0" bIns="0" rtlCol="0" anchor="t"/>
          <a:lstStyle/>
          <a:p>
            <a:pPr marL="0" indent="0" algn="l">
              <a:lnSpc>
                <a:spcPts val="180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Protection des Bassins Versants</a:t>
            </a:r>
            <a:endParaRPr lang="en-US" sz="1450" dirty="0"/>
          </a:p>
        </p:txBody>
      </p:sp>
      <p:sp>
        <p:nvSpPr>
          <p:cNvPr id="19" name="Text 17"/>
          <p:cNvSpPr/>
          <p:nvPr/>
        </p:nvSpPr>
        <p:spPr>
          <a:xfrm>
            <a:off x="1553170" y="5175528"/>
            <a:ext cx="12119372" cy="238125"/>
          </a:xfrm>
          <a:prstGeom prst="rect">
            <a:avLst/>
          </a:prstGeom>
          <a:noFill/>
          <a:ln/>
        </p:spPr>
        <p:txBody>
          <a:bodyPr wrap="none" lIns="0" tIns="0" rIns="0" bIns="0" rtlCol="0" anchor="t"/>
          <a:lstStyle/>
          <a:p>
            <a:pPr marL="0" indent="0" algn="l">
              <a:lnSpc>
                <a:spcPts val="1850"/>
              </a:lnSpc>
              <a:buNone/>
            </a:pPr>
            <a:r>
              <a:rPr lang="en-US" sz="1150" dirty="0">
                <a:solidFill>
                  <a:srgbClr val="2C2926"/>
                </a:solidFill>
                <a:latin typeface="Inter" pitchFamily="34" charset="0"/>
                <a:ea typeface="Inter" pitchFamily="34" charset="-122"/>
                <a:cs typeface="Inter" pitchFamily="34" charset="-120"/>
              </a:rPr>
              <a:t>Restauration et protection des zones de captage d'eau naturelles, reboisement des bassins versants, lutte contre l'érosion et la sédimentation des cours d'eau.</a:t>
            </a:r>
            <a:endParaRPr lang="en-US" sz="1150" dirty="0"/>
          </a:p>
        </p:txBody>
      </p:sp>
      <p:sp>
        <p:nvSpPr>
          <p:cNvPr id="20" name="Text 18"/>
          <p:cNvSpPr/>
          <p:nvPr/>
        </p:nvSpPr>
        <p:spPr>
          <a:xfrm>
            <a:off x="1553170" y="5502950"/>
            <a:ext cx="12119372" cy="238125"/>
          </a:xfrm>
          <a:prstGeom prst="rect">
            <a:avLst/>
          </a:prstGeom>
          <a:noFill/>
          <a:ln/>
        </p:spPr>
        <p:txBody>
          <a:bodyPr wrap="none" lIns="0" tIns="0" rIns="0" bIns="0" rtlCol="0" anchor="t"/>
          <a:lstStyle/>
          <a:p>
            <a:pPr marL="0" indent="0" algn="l">
              <a:lnSpc>
                <a:spcPts val="1850"/>
              </a:lnSpc>
              <a:buNone/>
            </a:pPr>
            <a:r>
              <a:rPr lang="en-US" sz="1150" b="1" dirty="0">
                <a:solidFill>
                  <a:srgbClr val="2C2926"/>
                </a:solidFill>
                <a:latin typeface="Inter" pitchFamily="34" charset="0"/>
                <a:ea typeface="Inter" pitchFamily="34" charset="-122"/>
                <a:cs typeface="Inter" pitchFamily="34" charset="-120"/>
              </a:rPr>
              <a:t>Synergie :</a:t>
            </a:r>
            <a:r>
              <a:rPr lang="en-US" sz="1150" dirty="0">
                <a:solidFill>
                  <a:srgbClr val="2C2926"/>
                </a:solidFill>
                <a:latin typeface="Inter" pitchFamily="34" charset="0"/>
                <a:ea typeface="Inter" pitchFamily="34" charset="-122"/>
                <a:cs typeface="Inter" pitchFamily="34" charset="-120"/>
              </a:rPr>
              <a:t> Lien direct avec les mesures de reboisement (650 000 ha prévus d'ici 2030)</a:t>
            </a:r>
            <a:endParaRPr lang="en-US" sz="1150" dirty="0"/>
          </a:p>
        </p:txBody>
      </p:sp>
      <p:sp>
        <p:nvSpPr>
          <p:cNvPr id="21" name="Shape 19"/>
          <p:cNvSpPr/>
          <p:nvPr/>
        </p:nvSpPr>
        <p:spPr>
          <a:xfrm>
            <a:off x="793790" y="6053971"/>
            <a:ext cx="13042821" cy="1453634"/>
          </a:xfrm>
          <a:prstGeom prst="roundRect">
            <a:avLst>
              <a:gd name="adj" fmla="val 4301"/>
            </a:avLst>
          </a:prstGeom>
          <a:solidFill>
            <a:srgbClr val="FFFFFF">
              <a:alpha val="95000"/>
            </a:srgbClr>
          </a:solidFill>
          <a:ln w="15240">
            <a:solidFill>
              <a:srgbClr val="F8ECD3"/>
            </a:solidFill>
            <a:prstDash val="solid"/>
          </a:ln>
        </p:spPr>
        <p:txBody>
          <a:bodyPr/>
          <a:lstStyle/>
          <a:p>
            <a:endParaRPr lang="en-CM"/>
          </a:p>
        </p:txBody>
      </p:sp>
      <p:sp>
        <p:nvSpPr>
          <p:cNvPr id="22" name="Shape 20"/>
          <p:cNvSpPr/>
          <p:nvPr/>
        </p:nvSpPr>
        <p:spPr>
          <a:xfrm>
            <a:off x="809030" y="6069211"/>
            <a:ext cx="595313" cy="1423154"/>
          </a:xfrm>
          <a:prstGeom prst="roundRect">
            <a:avLst>
              <a:gd name="adj" fmla="val 7430"/>
            </a:avLst>
          </a:prstGeom>
          <a:solidFill>
            <a:srgbClr val="FFFFFF"/>
          </a:solidFill>
          <a:ln/>
        </p:spPr>
        <p:txBody>
          <a:bodyPr/>
          <a:lstStyle/>
          <a:p>
            <a:endParaRPr lang="en-CM"/>
          </a:p>
        </p:txBody>
      </p:sp>
      <p:sp>
        <p:nvSpPr>
          <p:cNvPr id="23" name="Text 21"/>
          <p:cNvSpPr/>
          <p:nvPr/>
        </p:nvSpPr>
        <p:spPr>
          <a:xfrm>
            <a:off x="991195" y="6641187"/>
            <a:ext cx="223242" cy="279083"/>
          </a:xfrm>
          <a:prstGeom prst="rect">
            <a:avLst/>
          </a:prstGeom>
          <a:noFill/>
          <a:ln/>
        </p:spPr>
        <p:txBody>
          <a:bodyPr wrap="none" lIns="0" tIns="0" rIns="0" bIns="0" rtlCol="0" anchor="t"/>
          <a:lstStyle/>
          <a:p>
            <a:pPr marL="0" indent="0" algn="l">
              <a:lnSpc>
                <a:spcPts val="175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4</a:t>
            </a:r>
            <a:endParaRPr lang="en-US" sz="1750" dirty="0"/>
          </a:p>
        </p:txBody>
      </p:sp>
      <p:sp>
        <p:nvSpPr>
          <p:cNvPr id="24" name="Text 22"/>
          <p:cNvSpPr/>
          <p:nvPr/>
        </p:nvSpPr>
        <p:spPr>
          <a:xfrm>
            <a:off x="1553170" y="6218039"/>
            <a:ext cx="5143381" cy="232529"/>
          </a:xfrm>
          <a:prstGeom prst="rect">
            <a:avLst/>
          </a:prstGeom>
          <a:noFill/>
          <a:ln/>
        </p:spPr>
        <p:txBody>
          <a:bodyPr wrap="none" lIns="0" tIns="0" rIns="0" bIns="0" rtlCol="0" anchor="t"/>
          <a:lstStyle/>
          <a:p>
            <a:pPr marL="0" indent="0" algn="l">
              <a:lnSpc>
                <a:spcPts val="180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Infrastructures de Stockage Climatiquement Intelligentes</a:t>
            </a:r>
            <a:endParaRPr lang="en-US" sz="1450" dirty="0"/>
          </a:p>
        </p:txBody>
      </p:sp>
      <p:sp>
        <p:nvSpPr>
          <p:cNvPr id="25" name="Text 23"/>
          <p:cNvSpPr/>
          <p:nvPr/>
        </p:nvSpPr>
        <p:spPr>
          <a:xfrm>
            <a:off x="1553170" y="6539865"/>
            <a:ext cx="12119372" cy="476250"/>
          </a:xfrm>
          <a:prstGeom prst="rect">
            <a:avLst/>
          </a:prstGeom>
          <a:noFill/>
          <a:ln/>
        </p:spPr>
        <p:txBody>
          <a:bodyPr wrap="square" lIns="0" tIns="0" rIns="0" bIns="0" rtlCol="0" anchor="t"/>
          <a:lstStyle/>
          <a:p>
            <a:pPr marL="0" indent="0" algn="l">
              <a:lnSpc>
                <a:spcPts val="1850"/>
              </a:lnSpc>
              <a:buNone/>
            </a:pPr>
            <a:r>
              <a:rPr lang="en-US" sz="1150" dirty="0">
                <a:solidFill>
                  <a:srgbClr val="2C2926"/>
                </a:solidFill>
                <a:latin typeface="Inter" pitchFamily="34" charset="0"/>
                <a:ea typeface="Inter" pitchFamily="34" charset="-122"/>
                <a:cs typeface="Inter" pitchFamily="34" charset="-120"/>
              </a:rPr>
              <a:t>Construction de barrages, réservoirs et systèmes de rétention d'eau dimensionnés pour faire face aux variations climatiques extrêmes (sécheresses prolongées et inondations).</a:t>
            </a:r>
            <a:endParaRPr lang="en-US" sz="1150" dirty="0"/>
          </a:p>
        </p:txBody>
      </p:sp>
      <p:sp>
        <p:nvSpPr>
          <p:cNvPr id="26" name="Text 24"/>
          <p:cNvSpPr/>
          <p:nvPr/>
        </p:nvSpPr>
        <p:spPr>
          <a:xfrm>
            <a:off x="1553170" y="7105412"/>
            <a:ext cx="12119372" cy="238125"/>
          </a:xfrm>
          <a:prstGeom prst="rect">
            <a:avLst/>
          </a:prstGeom>
          <a:noFill/>
          <a:ln/>
        </p:spPr>
        <p:txBody>
          <a:bodyPr wrap="none" lIns="0" tIns="0" rIns="0" bIns="0" rtlCol="0" anchor="t"/>
          <a:lstStyle/>
          <a:p>
            <a:pPr marL="0" indent="0" algn="l">
              <a:lnSpc>
                <a:spcPts val="1850"/>
              </a:lnSpc>
              <a:buNone/>
            </a:pPr>
            <a:r>
              <a:rPr lang="en-US" sz="1150" b="1" dirty="0">
                <a:solidFill>
                  <a:srgbClr val="2C2926"/>
                </a:solidFill>
                <a:latin typeface="Inter" pitchFamily="34" charset="0"/>
                <a:ea typeface="Inter" pitchFamily="34" charset="-122"/>
                <a:cs typeface="Inter" pitchFamily="34" charset="-120"/>
              </a:rPr>
              <a:t>Normes :</a:t>
            </a:r>
            <a:r>
              <a:rPr lang="en-US" sz="1150" dirty="0">
                <a:solidFill>
                  <a:srgbClr val="2C2926"/>
                </a:solidFill>
                <a:latin typeface="Inter" pitchFamily="34" charset="0"/>
                <a:ea typeface="Inter" pitchFamily="34" charset="-122"/>
                <a:cs typeface="Inter" pitchFamily="34" charset="-120"/>
              </a:rPr>
              <a:t> Intégration des projections climatiques dans la conception technique</a:t>
            </a:r>
            <a:endParaRPr lang="en-US" sz="1150" dirty="0"/>
          </a:p>
        </p:txBody>
      </p:sp>
      <p:pic>
        <p:nvPicPr>
          <p:cNvPr id="27" name="Picture 2" descr="Accueil - ONG JVE CAMEROUN">
            <a:extLst>
              <a:ext uri="{FF2B5EF4-FFF2-40B4-BE49-F238E27FC236}">
                <a16:creationId xmlns:a16="http://schemas.microsoft.com/office/drawing/2014/main" id="{C0E70742-3DB4-99AF-4CAC-6315272D5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7551" y="62261"/>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890111"/>
            <a:ext cx="6983135"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Dimension Genre et Inclusion</a:t>
            </a:r>
            <a:endParaRPr lang="en-US" sz="3900" dirty="0"/>
          </a:p>
        </p:txBody>
      </p:sp>
      <p:sp>
        <p:nvSpPr>
          <p:cNvPr id="3" name="Text 1"/>
          <p:cNvSpPr/>
          <p:nvPr/>
        </p:nvSpPr>
        <p:spPr>
          <a:xfrm>
            <a:off x="793790" y="2006203"/>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Priorités Identifiées</a:t>
            </a:r>
            <a:endParaRPr lang="en-US" sz="2300" dirty="0"/>
          </a:p>
        </p:txBody>
      </p:sp>
      <p:sp>
        <p:nvSpPr>
          <p:cNvPr id="4" name="Text 2"/>
          <p:cNvSpPr/>
          <p:nvPr/>
        </p:nvSpPr>
        <p:spPr>
          <a:xfrm>
            <a:off x="793790" y="2576632"/>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CDN 3.0 reconnaît explicitement que les femmes rurales subissent de manière disproportionnée les conséquences de la rareté de l'eau et de la dépendance au bois-énergie, limitant leur capacité d'adaptation.</a:t>
            </a:r>
            <a:endParaRPr lang="en-US" sz="1550" dirty="0"/>
          </a:p>
        </p:txBody>
      </p:sp>
      <p:sp>
        <p:nvSpPr>
          <p:cNvPr id="5" name="Text 3"/>
          <p:cNvSpPr/>
          <p:nvPr/>
        </p:nvSpPr>
        <p:spPr>
          <a:xfrm>
            <a:off x="793790" y="4025384"/>
            <a:ext cx="6279356" cy="317540"/>
          </a:xfrm>
          <a:prstGeom prst="rect">
            <a:avLst/>
          </a:prstGeom>
          <a:noFill/>
          <a:ln/>
        </p:spPr>
        <p:txBody>
          <a:bodyPr wrap="non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Objectifs genre dans le secteur eau :</a:t>
            </a:r>
            <a:endParaRPr lang="en-US" sz="1550" dirty="0"/>
          </a:p>
        </p:txBody>
      </p:sp>
      <p:sp>
        <p:nvSpPr>
          <p:cNvPr id="6" name="Text 4"/>
          <p:cNvSpPr/>
          <p:nvPr/>
        </p:nvSpPr>
        <p:spPr>
          <a:xfrm>
            <a:off x="793790" y="4521517"/>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Réduction du temps consacré à la collecte d'eau (actuellement supporté majoritairement par les femmes et les filles)</a:t>
            </a:r>
            <a:endParaRPr lang="en-US" sz="1550" dirty="0"/>
          </a:p>
        </p:txBody>
      </p:sp>
      <p:sp>
        <p:nvSpPr>
          <p:cNvPr id="7" name="Text 5"/>
          <p:cNvSpPr/>
          <p:nvPr/>
        </p:nvSpPr>
        <p:spPr>
          <a:xfrm>
            <a:off x="793790" y="5226010"/>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Participation des femmes dans la planification et la gestion des infrastructures hydriques</a:t>
            </a:r>
            <a:endParaRPr lang="en-US" sz="1550" dirty="0"/>
          </a:p>
        </p:txBody>
      </p:sp>
      <p:sp>
        <p:nvSpPr>
          <p:cNvPr id="8" name="Text 6"/>
          <p:cNvSpPr/>
          <p:nvPr/>
        </p:nvSpPr>
        <p:spPr>
          <a:xfrm>
            <a:off x="793790" y="5930503"/>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Formation des femmes aux métiers de la gestion de l'eau et de l'assainissement</a:t>
            </a:r>
            <a:endParaRPr lang="en-US" sz="1550" dirty="0"/>
          </a:p>
        </p:txBody>
      </p:sp>
      <p:sp>
        <p:nvSpPr>
          <p:cNvPr id="9" name="Text 7"/>
          <p:cNvSpPr/>
          <p:nvPr/>
        </p:nvSpPr>
        <p:spPr>
          <a:xfrm>
            <a:off x="793790" y="6634996"/>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Accès équitable aux financements pour les initiatives féminines liées à l'eau</a:t>
            </a:r>
            <a:endParaRPr lang="en-US" sz="1550" dirty="0"/>
          </a:p>
        </p:txBody>
      </p:sp>
      <p:sp>
        <p:nvSpPr>
          <p:cNvPr id="10" name="Text 8"/>
          <p:cNvSpPr/>
          <p:nvPr/>
        </p:nvSpPr>
        <p:spPr>
          <a:xfrm>
            <a:off x="7564874" y="2006203"/>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Indicateurs Genre</a:t>
            </a:r>
            <a:endParaRPr lang="en-US" sz="2300" dirty="0"/>
          </a:p>
        </p:txBody>
      </p:sp>
      <p:sp>
        <p:nvSpPr>
          <p:cNvPr id="11" name="Text 9"/>
          <p:cNvSpPr/>
          <p:nvPr/>
        </p:nvSpPr>
        <p:spPr>
          <a:xfrm>
            <a:off x="7564874" y="2576632"/>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highlight>
                  <a:srgbClr val="E7BF6A"/>
                </a:highlight>
                <a:latin typeface="Inter" pitchFamily="34" charset="0"/>
                <a:ea typeface="Inter" pitchFamily="34" charset="-122"/>
                <a:cs typeface="Inter" pitchFamily="34" charset="-120"/>
              </a:rPr>
              <a:t>40% des femmes impliquées dans les comités de gestion des ressources en eau</a:t>
            </a:r>
            <a:endParaRPr lang="en-US" sz="1550" dirty="0"/>
          </a:p>
        </p:txBody>
      </p:sp>
      <p:sp>
        <p:nvSpPr>
          <p:cNvPr id="12" name="Text 10"/>
          <p:cNvSpPr/>
          <p:nvPr/>
        </p:nvSpPr>
        <p:spPr>
          <a:xfrm>
            <a:off x="7564874" y="3390305"/>
            <a:ext cx="6279356" cy="317540"/>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highlight>
                  <a:srgbClr val="DFAB58"/>
                </a:highlight>
                <a:latin typeface="Inter" pitchFamily="34" charset="0"/>
                <a:ea typeface="Inter" pitchFamily="34" charset="-122"/>
                <a:cs typeface="Inter" pitchFamily="34" charset="-120"/>
              </a:rPr>
              <a:t>50% des rapports incluant des données désagrégées par sexe</a:t>
            </a:r>
            <a:endParaRPr lang="en-US" sz="1550" dirty="0"/>
          </a:p>
        </p:txBody>
      </p:sp>
      <p:sp>
        <p:nvSpPr>
          <p:cNvPr id="13" name="Text 11"/>
          <p:cNvSpPr/>
          <p:nvPr/>
        </p:nvSpPr>
        <p:spPr>
          <a:xfrm>
            <a:off x="7564874" y="3886438"/>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highlight>
                  <a:srgbClr val="EBCC75"/>
                </a:highlight>
                <a:latin typeface="Inter" pitchFamily="34" charset="0"/>
                <a:ea typeface="Inter" pitchFamily="34" charset="-122"/>
                <a:cs typeface="Inter" pitchFamily="34" charset="-120"/>
              </a:rPr>
              <a:t>70% des installations d'eau et d'assainissement accessibles aux personnes handicapées d'ici 2030</a:t>
            </a:r>
            <a:endParaRPr lang="en-US" sz="1550" dirty="0"/>
          </a:p>
        </p:txBody>
      </p:sp>
      <p:sp>
        <p:nvSpPr>
          <p:cNvPr id="14" name="Text 12"/>
          <p:cNvSpPr/>
          <p:nvPr/>
        </p:nvSpPr>
        <p:spPr>
          <a:xfrm>
            <a:off x="7564874" y="4700111"/>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Ces cibles s'inscrivent dans la Politique Nationale Genre et les engagements internationaux du Cameroun (CEDEF, ODD 5 et 6).</a:t>
            </a:r>
            <a:endParaRPr lang="en-US" sz="1550" dirty="0"/>
          </a:p>
        </p:txBody>
      </p:sp>
      <p:pic>
        <p:nvPicPr>
          <p:cNvPr id="15" name="Picture 2" descr="Accueil - ONG JVE CAMEROUN">
            <a:extLst>
              <a:ext uri="{FF2B5EF4-FFF2-40B4-BE49-F238E27FC236}">
                <a16:creationId xmlns:a16="http://schemas.microsoft.com/office/drawing/2014/main" id="{0651490C-89F9-65E2-37BA-242952BB8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707" y="199362"/>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235869"/>
            <a:ext cx="6425446"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Synergies Intersectorielles</a:t>
            </a:r>
            <a:endParaRPr lang="en-US" sz="3900" dirty="0"/>
          </a:p>
        </p:txBody>
      </p:sp>
      <p:sp>
        <p:nvSpPr>
          <p:cNvPr id="3" name="Text 1"/>
          <p:cNvSpPr/>
          <p:nvPr/>
        </p:nvSpPr>
        <p:spPr>
          <a:xfrm>
            <a:off x="2551748" y="2252782"/>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Agriculture</a:t>
            </a:r>
            <a:endParaRPr lang="en-US" sz="1950" dirty="0"/>
          </a:p>
        </p:txBody>
      </p:sp>
      <p:sp>
        <p:nvSpPr>
          <p:cNvPr id="4" name="Text 2"/>
          <p:cNvSpPr/>
          <p:nvPr/>
        </p:nvSpPr>
        <p:spPr>
          <a:xfrm>
            <a:off x="793790" y="2682002"/>
            <a:ext cx="4238863" cy="952619"/>
          </a:xfrm>
          <a:prstGeom prst="rect">
            <a:avLst/>
          </a:prstGeom>
          <a:noFill/>
          <a:ln/>
        </p:spPr>
        <p:txBody>
          <a:bodyPr wrap="square" lIns="0" tIns="0" rIns="0" bIns="0" rtlCol="0" anchor="t"/>
          <a:lstStyle/>
          <a:p>
            <a:pPr marL="0" indent="0" algn="r">
              <a:lnSpc>
                <a:spcPts val="2500"/>
              </a:lnSpc>
              <a:buNone/>
            </a:pPr>
            <a:r>
              <a:rPr lang="en-US" sz="1550" dirty="0">
                <a:solidFill>
                  <a:srgbClr val="2C2926"/>
                </a:solidFill>
                <a:latin typeface="Inter" pitchFamily="34" charset="0"/>
                <a:ea typeface="Inter" pitchFamily="34" charset="-122"/>
                <a:cs typeface="Inter" pitchFamily="34" charset="-120"/>
              </a:rPr>
              <a:t>Irrigation durable, gestion de l'eau pour les cultures climato-intelligentes, réduction de la consommation hydrique agricole</a:t>
            </a:r>
            <a:endParaRPr lang="en-US" sz="1550" dirty="0"/>
          </a:p>
        </p:txBody>
      </p:sp>
      <p:pic>
        <p:nvPicPr>
          <p:cNvPr id="5" name="Image 0" descr="preencoded.png"/>
          <p:cNvPicPr>
            <a:picLocks noChangeAspect="1"/>
          </p:cNvPicPr>
          <p:nvPr/>
        </p:nvPicPr>
        <p:blipFill>
          <a:blip r:embed="rId3"/>
          <a:stretch>
            <a:fillRect/>
          </a:stretch>
        </p:blipFill>
        <p:spPr>
          <a:xfrm>
            <a:off x="5032653" y="2340650"/>
            <a:ext cx="4564975" cy="4564975"/>
          </a:xfrm>
          <a:prstGeom prst="rect">
            <a:avLst/>
          </a:prstGeom>
        </p:spPr>
      </p:pic>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87788" y="3465493"/>
            <a:ext cx="279083" cy="279083"/>
          </a:xfrm>
          <a:prstGeom prst="rect">
            <a:avLst/>
          </a:prstGeom>
        </p:spPr>
      </p:pic>
      <p:sp>
        <p:nvSpPr>
          <p:cNvPr id="7" name="Text 3"/>
          <p:cNvSpPr/>
          <p:nvPr/>
        </p:nvSpPr>
        <p:spPr>
          <a:xfrm>
            <a:off x="9597628" y="225278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Foresterie</a:t>
            </a:r>
            <a:endParaRPr lang="en-US" sz="1950" dirty="0"/>
          </a:p>
        </p:txBody>
      </p:sp>
      <p:sp>
        <p:nvSpPr>
          <p:cNvPr id="8" name="Text 4"/>
          <p:cNvSpPr/>
          <p:nvPr/>
        </p:nvSpPr>
        <p:spPr>
          <a:xfrm>
            <a:off x="9597628" y="2682002"/>
            <a:ext cx="4238982"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Protection des bassins versants, reboisement pour la régulation hydrique, maintien du cycle de l'eau</a:t>
            </a:r>
            <a:endParaRPr lang="en-US" sz="1550" dirty="0"/>
          </a:p>
        </p:txBody>
      </p:sp>
      <p:pic>
        <p:nvPicPr>
          <p:cNvPr id="9" name="Image 2" descr="preencoded.png"/>
          <p:cNvPicPr>
            <a:picLocks noChangeAspect="1"/>
          </p:cNvPicPr>
          <p:nvPr/>
        </p:nvPicPr>
        <p:blipFill>
          <a:blip r:embed="rId6"/>
          <a:stretch>
            <a:fillRect/>
          </a:stretch>
        </p:blipFill>
        <p:spPr>
          <a:xfrm>
            <a:off x="5032653" y="2340650"/>
            <a:ext cx="4564975" cy="4564975"/>
          </a:xfrm>
          <a:prstGeom prst="rect">
            <a:avLst/>
          </a:prstGeom>
        </p:spPr>
      </p:pic>
      <p:pic>
        <p:nvPicPr>
          <p:cNvPr id="10"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63173" y="3465493"/>
            <a:ext cx="279083" cy="279083"/>
          </a:xfrm>
          <a:prstGeom prst="rect">
            <a:avLst/>
          </a:prstGeom>
        </p:spPr>
      </p:pic>
      <p:sp>
        <p:nvSpPr>
          <p:cNvPr id="11" name="Text 5"/>
          <p:cNvSpPr/>
          <p:nvPr/>
        </p:nvSpPr>
        <p:spPr>
          <a:xfrm>
            <a:off x="9994463" y="393227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Énergie</a:t>
            </a:r>
            <a:endParaRPr lang="en-US" sz="1950" dirty="0"/>
          </a:p>
        </p:txBody>
      </p:sp>
      <p:sp>
        <p:nvSpPr>
          <p:cNvPr id="12" name="Text 6"/>
          <p:cNvSpPr/>
          <p:nvPr/>
        </p:nvSpPr>
        <p:spPr>
          <a:xfrm>
            <a:off x="9994463" y="4361498"/>
            <a:ext cx="3842147"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Hydroélectricité (600 MW prévus), efficacité énergétique dans le traitement de l'eau, pompage solaire</a:t>
            </a:r>
            <a:endParaRPr lang="en-US" sz="1550" dirty="0"/>
          </a:p>
        </p:txBody>
      </p:sp>
      <p:pic>
        <p:nvPicPr>
          <p:cNvPr id="13" name="Image 4" descr="preencoded.png"/>
          <p:cNvPicPr>
            <a:picLocks noChangeAspect="1"/>
          </p:cNvPicPr>
          <p:nvPr/>
        </p:nvPicPr>
        <p:blipFill>
          <a:blip r:embed="rId9"/>
          <a:stretch>
            <a:fillRect/>
          </a:stretch>
        </p:blipFill>
        <p:spPr>
          <a:xfrm>
            <a:off x="5032653" y="2340650"/>
            <a:ext cx="4564975" cy="4564975"/>
          </a:xfrm>
          <a:prstGeom prst="rect">
            <a:avLst/>
          </a:prstGeom>
        </p:spPr>
      </p:pic>
      <p:pic>
        <p:nvPicPr>
          <p:cNvPr id="14"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50984" y="4483477"/>
            <a:ext cx="279083" cy="279083"/>
          </a:xfrm>
          <a:prstGeom prst="rect">
            <a:avLst/>
          </a:prstGeom>
        </p:spPr>
      </p:pic>
      <p:sp>
        <p:nvSpPr>
          <p:cNvPr id="15" name="Text 7"/>
          <p:cNvSpPr/>
          <p:nvPr/>
        </p:nvSpPr>
        <p:spPr>
          <a:xfrm>
            <a:off x="9597628" y="561177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Santé</a:t>
            </a:r>
            <a:endParaRPr lang="en-US" sz="1950" dirty="0"/>
          </a:p>
        </p:txBody>
      </p:sp>
      <p:sp>
        <p:nvSpPr>
          <p:cNvPr id="16" name="Text 8"/>
          <p:cNvSpPr/>
          <p:nvPr/>
        </p:nvSpPr>
        <p:spPr>
          <a:xfrm>
            <a:off x="9597628" y="6040993"/>
            <a:ext cx="4238982"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Réduction des maladies hydriques, amélioration de l'hygiène, renforcement de la résilience sanitaire</a:t>
            </a:r>
            <a:endParaRPr lang="en-US" sz="1550" dirty="0"/>
          </a:p>
        </p:txBody>
      </p:sp>
      <p:pic>
        <p:nvPicPr>
          <p:cNvPr id="17" name="Image 6" descr="preencoded.png"/>
          <p:cNvPicPr>
            <a:picLocks noChangeAspect="1"/>
          </p:cNvPicPr>
          <p:nvPr/>
        </p:nvPicPr>
        <p:blipFill>
          <a:blip r:embed="rId12"/>
          <a:stretch>
            <a:fillRect/>
          </a:stretch>
        </p:blipFill>
        <p:spPr>
          <a:xfrm>
            <a:off x="5032653" y="2340650"/>
            <a:ext cx="4564975" cy="4564975"/>
          </a:xfrm>
          <a:prstGeom prst="rect">
            <a:avLst/>
          </a:prstGeom>
        </p:spPr>
      </p:pic>
      <p:pic>
        <p:nvPicPr>
          <p:cNvPr id="18" name="Image 7"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63173" y="5501461"/>
            <a:ext cx="279083" cy="279083"/>
          </a:xfrm>
          <a:prstGeom prst="rect">
            <a:avLst/>
          </a:prstGeom>
        </p:spPr>
      </p:pic>
      <p:sp>
        <p:nvSpPr>
          <p:cNvPr id="19" name="Text 9"/>
          <p:cNvSpPr/>
          <p:nvPr/>
        </p:nvSpPr>
        <p:spPr>
          <a:xfrm>
            <a:off x="2551748" y="5611773"/>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Infrastructures</a:t>
            </a:r>
            <a:endParaRPr lang="en-US" sz="1950" dirty="0"/>
          </a:p>
        </p:txBody>
      </p:sp>
      <p:sp>
        <p:nvSpPr>
          <p:cNvPr id="20" name="Text 10"/>
          <p:cNvSpPr/>
          <p:nvPr/>
        </p:nvSpPr>
        <p:spPr>
          <a:xfrm>
            <a:off x="793790" y="6040993"/>
            <a:ext cx="4238863" cy="952619"/>
          </a:xfrm>
          <a:prstGeom prst="rect">
            <a:avLst/>
          </a:prstGeom>
          <a:noFill/>
          <a:ln/>
        </p:spPr>
        <p:txBody>
          <a:bodyPr wrap="square" lIns="0" tIns="0" rIns="0" bIns="0" rtlCol="0" anchor="t"/>
          <a:lstStyle/>
          <a:p>
            <a:pPr marL="0" indent="0" algn="r">
              <a:lnSpc>
                <a:spcPts val="2500"/>
              </a:lnSpc>
              <a:buNone/>
            </a:pPr>
            <a:r>
              <a:rPr lang="en-US" sz="1550" dirty="0">
                <a:solidFill>
                  <a:srgbClr val="2C2926"/>
                </a:solidFill>
                <a:latin typeface="Inter" pitchFamily="34" charset="0"/>
                <a:ea typeface="Inter" pitchFamily="34" charset="-122"/>
                <a:cs typeface="Inter" pitchFamily="34" charset="-120"/>
              </a:rPr>
              <a:t>Résilience des infrastructures urbaines, gestion des eaux pluviales, assainissement urbain</a:t>
            </a:r>
            <a:endParaRPr lang="en-US" sz="1550" dirty="0"/>
          </a:p>
        </p:txBody>
      </p:sp>
      <p:pic>
        <p:nvPicPr>
          <p:cNvPr id="21" name="Image 8" descr="preencoded.png"/>
          <p:cNvPicPr>
            <a:picLocks noChangeAspect="1"/>
          </p:cNvPicPr>
          <p:nvPr/>
        </p:nvPicPr>
        <p:blipFill>
          <a:blip r:embed="rId15"/>
          <a:stretch>
            <a:fillRect/>
          </a:stretch>
        </p:blipFill>
        <p:spPr>
          <a:xfrm>
            <a:off x="5032653" y="2340650"/>
            <a:ext cx="4564975" cy="4564975"/>
          </a:xfrm>
          <a:prstGeom prst="rect">
            <a:avLst/>
          </a:prstGeom>
        </p:spPr>
      </p:pic>
      <p:pic>
        <p:nvPicPr>
          <p:cNvPr id="22"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587788" y="5501461"/>
            <a:ext cx="279083" cy="279083"/>
          </a:xfrm>
          <a:prstGeom prst="rect">
            <a:avLst/>
          </a:prstGeom>
        </p:spPr>
      </p:pic>
      <p:sp>
        <p:nvSpPr>
          <p:cNvPr id="23" name="Text 11"/>
          <p:cNvSpPr/>
          <p:nvPr/>
        </p:nvSpPr>
        <p:spPr>
          <a:xfrm>
            <a:off x="2154912" y="3932277"/>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Déchets</a:t>
            </a:r>
            <a:endParaRPr lang="en-US" sz="1950" dirty="0"/>
          </a:p>
        </p:txBody>
      </p:sp>
      <p:sp>
        <p:nvSpPr>
          <p:cNvPr id="24" name="Text 12"/>
          <p:cNvSpPr/>
          <p:nvPr/>
        </p:nvSpPr>
        <p:spPr>
          <a:xfrm>
            <a:off x="793790" y="4361498"/>
            <a:ext cx="3842028" cy="952619"/>
          </a:xfrm>
          <a:prstGeom prst="rect">
            <a:avLst/>
          </a:prstGeom>
          <a:noFill/>
          <a:ln/>
        </p:spPr>
        <p:txBody>
          <a:bodyPr wrap="square" lIns="0" tIns="0" rIns="0" bIns="0" rtlCol="0" anchor="t"/>
          <a:lstStyle/>
          <a:p>
            <a:pPr marL="0" indent="0" algn="r">
              <a:lnSpc>
                <a:spcPts val="2500"/>
              </a:lnSpc>
              <a:buNone/>
            </a:pPr>
            <a:r>
              <a:rPr lang="en-US" sz="1550" dirty="0">
                <a:solidFill>
                  <a:srgbClr val="2C2926"/>
                </a:solidFill>
                <a:latin typeface="Inter" pitchFamily="34" charset="0"/>
                <a:ea typeface="Inter" pitchFamily="34" charset="-122"/>
                <a:cs typeface="Inter" pitchFamily="34" charset="-120"/>
              </a:rPr>
              <a:t>Traitement des eaux usées, valorisation des boues, protection des ressources hydriques contre la pollution</a:t>
            </a:r>
            <a:endParaRPr lang="en-US" sz="1550" dirty="0"/>
          </a:p>
        </p:txBody>
      </p:sp>
      <p:pic>
        <p:nvPicPr>
          <p:cNvPr id="25" name="Image 10" descr="preencoded.png"/>
          <p:cNvPicPr>
            <a:picLocks noChangeAspect="1"/>
          </p:cNvPicPr>
          <p:nvPr/>
        </p:nvPicPr>
        <p:blipFill>
          <a:blip r:embed="rId18"/>
          <a:stretch>
            <a:fillRect/>
          </a:stretch>
        </p:blipFill>
        <p:spPr>
          <a:xfrm>
            <a:off x="5032653" y="2340650"/>
            <a:ext cx="4564975" cy="4564975"/>
          </a:xfrm>
          <a:prstGeom prst="rect">
            <a:avLst/>
          </a:prstGeom>
        </p:spPr>
      </p:pic>
      <p:pic>
        <p:nvPicPr>
          <p:cNvPr id="26" name="Image 11" descr="preencoded.png"/>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999976" y="4483477"/>
            <a:ext cx="279083" cy="279083"/>
          </a:xfrm>
          <a:prstGeom prst="rect">
            <a:avLst/>
          </a:prstGeom>
        </p:spPr>
      </p:pic>
      <p:pic>
        <p:nvPicPr>
          <p:cNvPr id="27" name="Picture 2" descr="Accueil - ONG JVE CAMEROUN">
            <a:extLst>
              <a:ext uri="{FF2B5EF4-FFF2-40B4-BE49-F238E27FC236}">
                <a16:creationId xmlns:a16="http://schemas.microsoft.com/office/drawing/2014/main" id="{27C6091F-A915-24FE-C78C-DAA50C854A8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66836" y="248908"/>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077635"/>
            <a:ext cx="8645247"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Cadre Institutionnel et Gouvernance</a:t>
            </a:r>
            <a:endParaRPr lang="en-US" sz="3900" dirty="0"/>
          </a:p>
        </p:txBody>
      </p:sp>
      <p:sp>
        <p:nvSpPr>
          <p:cNvPr id="3" name="Text 1"/>
          <p:cNvSpPr/>
          <p:nvPr/>
        </p:nvSpPr>
        <p:spPr>
          <a:xfrm>
            <a:off x="793790" y="1777008"/>
            <a:ext cx="4142303"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Acteurs Principaux Identifiés</a:t>
            </a:r>
            <a:endParaRPr lang="en-US" sz="2300" dirty="0"/>
          </a:p>
        </p:txBody>
      </p:sp>
      <p:sp>
        <p:nvSpPr>
          <p:cNvPr id="4" name="Shape 2"/>
          <p:cNvSpPr/>
          <p:nvPr/>
        </p:nvSpPr>
        <p:spPr>
          <a:xfrm>
            <a:off x="793790" y="2446734"/>
            <a:ext cx="6422231" cy="1824276"/>
          </a:xfrm>
          <a:prstGeom prst="roundRect">
            <a:avLst>
              <a:gd name="adj" fmla="val 4569"/>
            </a:avLst>
          </a:prstGeom>
          <a:solidFill>
            <a:srgbClr val="FFFFFF">
              <a:alpha val="95000"/>
            </a:srgbClr>
          </a:solidFill>
          <a:ln w="22860">
            <a:solidFill>
              <a:srgbClr val="F8ECD3"/>
            </a:solidFill>
            <a:prstDash val="solid"/>
          </a:ln>
        </p:spPr>
        <p:txBody>
          <a:bodyPr/>
          <a:lstStyle/>
          <a:p>
            <a:endParaRPr lang="en-CM"/>
          </a:p>
        </p:txBody>
      </p:sp>
      <p:sp>
        <p:nvSpPr>
          <p:cNvPr id="5" name="Text 3"/>
          <p:cNvSpPr/>
          <p:nvPr/>
        </p:nvSpPr>
        <p:spPr>
          <a:xfrm>
            <a:off x="1015008" y="266795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MINEE</a:t>
            </a:r>
            <a:endParaRPr lang="en-US" sz="1950" dirty="0"/>
          </a:p>
        </p:txBody>
      </p:sp>
      <p:sp>
        <p:nvSpPr>
          <p:cNvPr id="6" name="Text 4"/>
          <p:cNvSpPr/>
          <p:nvPr/>
        </p:nvSpPr>
        <p:spPr>
          <a:xfrm>
            <a:off x="1015008" y="3097173"/>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Ministère de l'Eau et de l'Énergie - Autorité sectorielle principale pour la politique de l'eau, la planification des infrastructures hydriques et la régulation du secteur.</a:t>
            </a:r>
            <a:endParaRPr lang="en-US" sz="1550" dirty="0"/>
          </a:p>
        </p:txBody>
      </p:sp>
      <p:sp>
        <p:nvSpPr>
          <p:cNvPr id="7" name="Shape 5"/>
          <p:cNvSpPr/>
          <p:nvPr/>
        </p:nvSpPr>
        <p:spPr>
          <a:xfrm>
            <a:off x="7414379" y="2446734"/>
            <a:ext cx="6422231" cy="1824276"/>
          </a:xfrm>
          <a:prstGeom prst="roundRect">
            <a:avLst>
              <a:gd name="adj" fmla="val 4569"/>
            </a:avLst>
          </a:prstGeom>
          <a:solidFill>
            <a:srgbClr val="FFFFFF">
              <a:alpha val="95000"/>
            </a:srgbClr>
          </a:solidFill>
          <a:ln w="22860">
            <a:solidFill>
              <a:srgbClr val="F8ECD3"/>
            </a:solidFill>
            <a:prstDash val="solid"/>
          </a:ln>
        </p:spPr>
        <p:txBody>
          <a:bodyPr/>
          <a:lstStyle/>
          <a:p>
            <a:endParaRPr lang="en-CM"/>
          </a:p>
        </p:txBody>
      </p:sp>
      <p:sp>
        <p:nvSpPr>
          <p:cNvPr id="8" name="Text 6"/>
          <p:cNvSpPr/>
          <p:nvPr/>
        </p:nvSpPr>
        <p:spPr>
          <a:xfrm>
            <a:off x="7635597" y="266795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MINEPDED</a:t>
            </a:r>
            <a:endParaRPr lang="en-US" sz="1950" dirty="0"/>
          </a:p>
        </p:txBody>
      </p:sp>
      <p:sp>
        <p:nvSpPr>
          <p:cNvPr id="9" name="Text 7"/>
          <p:cNvSpPr/>
          <p:nvPr/>
        </p:nvSpPr>
        <p:spPr>
          <a:xfrm>
            <a:off x="7635597" y="3097173"/>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Coordination nationale de l'action climatique, intégration des considérations environnementales dans la gestion de l'eau, protection des écosystèmes aquatiques.</a:t>
            </a:r>
            <a:endParaRPr lang="en-US" sz="1550" dirty="0"/>
          </a:p>
        </p:txBody>
      </p:sp>
      <p:sp>
        <p:nvSpPr>
          <p:cNvPr id="10" name="Shape 8"/>
          <p:cNvSpPr/>
          <p:nvPr/>
        </p:nvSpPr>
        <p:spPr>
          <a:xfrm>
            <a:off x="793790" y="4469368"/>
            <a:ext cx="6422231" cy="1824276"/>
          </a:xfrm>
          <a:prstGeom prst="roundRect">
            <a:avLst>
              <a:gd name="adj" fmla="val 4569"/>
            </a:avLst>
          </a:prstGeom>
          <a:solidFill>
            <a:srgbClr val="FFFFFF">
              <a:alpha val="95000"/>
            </a:srgbClr>
          </a:solidFill>
          <a:ln w="22860">
            <a:solidFill>
              <a:srgbClr val="F8ECD3"/>
            </a:solidFill>
            <a:prstDash val="solid"/>
          </a:ln>
        </p:spPr>
        <p:txBody>
          <a:bodyPr/>
          <a:lstStyle/>
          <a:p>
            <a:endParaRPr lang="en-CM"/>
          </a:p>
        </p:txBody>
      </p:sp>
      <p:sp>
        <p:nvSpPr>
          <p:cNvPr id="11" name="Text 9"/>
          <p:cNvSpPr/>
          <p:nvPr/>
        </p:nvSpPr>
        <p:spPr>
          <a:xfrm>
            <a:off x="1015008" y="469058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MINHDU</a:t>
            </a:r>
            <a:endParaRPr lang="en-US" sz="1950" dirty="0"/>
          </a:p>
        </p:txBody>
      </p:sp>
      <p:sp>
        <p:nvSpPr>
          <p:cNvPr id="12" name="Text 10"/>
          <p:cNvSpPr/>
          <p:nvPr/>
        </p:nvSpPr>
        <p:spPr>
          <a:xfrm>
            <a:off x="1015008" y="5119807"/>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Ministère de l'Habitat et du Développement Urbain - Assainissement urbain, gestion des eaux pluviales, infrastructures d'eau en milieu urbain.</a:t>
            </a:r>
            <a:endParaRPr lang="en-US" sz="1550" dirty="0"/>
          </a:p>
        </p:txBody>
      </p:sp>
      <p:sp>
        <p:nvSpPr>
          <p:cNvPr id="13" name="Shape 11"/>
          <p:cNvSpPr/>
          <p:nvPr/>
        </p:nvSpPr>
        <p:spPr>
          <a:xfrm>
            <a:off x="7414379" y="4469368"/>
            <a:ext cx="6422231" cy="1824276"/>
          </a:xfrm>
          <a:prstGeom prst="roundRect">
            <a:avLst>
              <a:gd name="adj" fmla="val 4569"/>
            </a:avLst>
          </a:prstGeom>
          <a:solidFill>
            <a:srgbClr val="FFFFFF">
              <a:alpha val="95000"/>
            </a:srgbClr>
          </a:solidFill>
          <a:ln w="22860">
            <a:solidFill>
              <a:srgbClr val="F8ECD3"/>
            </a:solidFill>
            <a:prstDash val="solid"/>
          </a:ln>
        </p:spPr>
        <p:txBody>
          <a:bodyPr/>
          <a:lstStyle/>
          <a:p>
            <a:endParaRPr lang="en-CM"/>
          </a:p>
        </p:txBody>
      </p:sp>
      <p:sp>
        <p:nvSpPr>
          <p:cNvPr id="14" name="Text 12"/>
          <p:cNvSpPr/>
          <p:nvPr/>
        </p:nvSpPr>
        <p:spPr>
          <a:xfrm>
            <a:off x="7635597" y="469058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CTD</a:t>
            </a:r>
            <a:endParaRPr lang="en-US" sz="1950" dirty="0"/>
          </a:p>
        </p:txBody>
      </p:sp>
      <p:sp>
        <p:nvSpPr>
          <p:cNvPr id="15" name="Text 13"/>
          <p:cNvSpPr/>
          <p:nvPr/>
        </p:nvSpPr>
        <p:spPr>
          <a:xfrm>
            <a:off x="7635597" y="5119807"/>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Collectivités Territoriales Décentralisées - Mise en œuvre locale des projets d'eau et d'assainissement, gestion de proximité, mobilisation communautaire.</a:t>
            </a:r>
            <a:endParaRPr lang="en-US" sz="1550" dirty="0"/>
          </a:p>
        </p:txBody>
      </p:sp>
      <p:sp>
        <p:nvSpPr>
          <p:cNvPr id="16" name="Text 14"/>
          <p:cNvSpPr/>
          <p:nvPr/>
        </p:nvSpPr>
        <p:spPr>
          <a:xfrm>
            <a:off x="793790" y="65168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 Comité National de Facilitation de la Mise en Œuvre de l'Agenda Climatique (CNFAC) assure la coordination intersectorielle, avec des groupes de travail thématiques incluant l'adaptation et la gestion des ressources naturelles.</a:t>
            </a:r>
            <a:endParaRPr lang="en-US" sz="1550" dirty="0"/>
          </a:p>
        </p:txBody>
      </p:sp>
      <p:pic>
        <p:nvPicPr>
          <p:cNvPr id="17" name="Picture 2" descr="Accueil - ONG JVE CAMEROUN">
            <a:extLst>
              <a:ext uri="{FF2B5EF4-FFF2-40B4-BE49-F238E27FC236}">
                <a16:creationId xmlns:a16="http://schemas.microsoft.com/office/drawing/2014/main" id="{BBB9C5BF-DFAB-1091-1612-0A89496427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4536" y="228555"/>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766048"/>
            <a:ext cx="6916698"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Renforcement des Capacités</a:t>
            </a:r>
            <a:endParaRPr lang="en-US" sz="3900" dirty="0"/>
          </a:p>
        </p:txBody>
      </p:sp>
      <p:sp>
        <p:nvSpPr>
          <p:cNvPr id="3" name="Text 1"/>
          <p:cNvSpPr/>
          <p:nvPr/>
        </p:nvSpPr>
        <p:spPr>
          <a:xfrm>
            <a:off x="793790" y="1882140"/>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Besoins Identifiés</a:t>
            </a:r>
            <a:endParaRPr lang="en-US" sz="2300" dirty="0"/>
          </a:p>
        </p:txBody>
      </p:sp>
      <p:sp>
        <p:nvSpPr>
          <p:cNvPr id="4" name="Text 2"/>
          <p:cNvSpPr/>
          <p:nvPr/>
        </p:nvSpPr>
        <p:spPr>
          <a:xfrm>
            <a:off x="793790" y="2452568"/>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CDN 3.0 reconnaît des lacunes importantes en matière de capacités techniques et institutionnelles pour la gestion climatiquement intelligente de l'eau :</a:t>
            </a:r>
            <a:endParaRPr lang="en-US" sz="1550" dirty="0"/>
          </a:p>
        </p:txBody>
      </p:sp>
      <p:sp>
        <p:nvSpPr>
          <p:cNvPr id="5" name="Text 3"/>
          <p:cNvSpPr/>
          <p:nvPr/>
        </p:nvSpPr>
        <p:spPr>
          <a:xfrm>
            <a:off x="793790" y="3583781"/>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Évaluation de la vulnérabilité hydrique aux changements climatiques</a:t>
            </a:r>
            <a:endParaRPr lang="en-US" sz="1550" dirty="0"/>
          </a:p>
        </p:txBody>
      </p:sp>
      <p:sp>
        <p:nvSpPr>
          <p:cNvPr id="6" name="Text 4"/>
          <p:cNvSpPr/>
          <p:nvPr/>
        </p:nvSpPr>
        <p:spPr>
          <a:xfrm>
            <a:off x="793790" y="428827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Planification intégrée des ressources en eau</a:t>
            </a:r>
            <a:endParaRPr lang="en-US" sz="1550" dirty="0"/>
          </a:p>
        </p:txBody>
      </p:sp>
      <p:sp>
        <p:nvSpPr>
          <p:cNvPr id="7" name="Text 5"/>
          <p:cNvSpPr/>
          <p:nvPr/>
        </p:nvSpPr>
        <p:spPr>
          <a:xfrm>
            <a:off x="793790" y="467522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Conception d'infrastructures résilientes</a:t>
            </a:r>
            <a:endParaRPr lang="en-US" sz="1550" dirty="0"/>
          </a:p>
        </p:txBody>
      </p:sp>
      <p:sp>
        <p:nvSpPr>
          <p:cNvPr id="8" name="Text 6"/>
          <p:cNvSpPr/>
          <p:nvPr/>
        </p:nvSpPr>
        <p:spPr>
          <a:xfrm>
            <a:off x="793790" y="506218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Technologies de traitement adaptées</a:t>
            </a:r>
            <a:endParaRPr lang="en-US" sz="1550" dirty="0"/>
          </a:p>
        </p:txBody>
      </p:sp>
      <p:sp>
        <p:nvSpPr>
          <p:cNvPr id="9" name="Text 7"/>
          <p:cNvSpPr/>
          <p:nvPr/>
        </p:nvSpPr>
        <p:spPr>
          <a:xfrm>
            <a:off x="793790" y="544913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Systèmes de suivi et d'alerte précoce</a:t>
            </a:r>
            <a:endParaRPr lang="en-US" sz="1550" dirty="0"/>
          </a:p>
        </p:txBody>
      </p:sp>
      <p:sp>
        <p:nvSpPr>
          <p:cNvPr id="10" name="Text 8"/>
          <p:cNvSpPr/>
          <p:nvPr/>
        </p:nvSpPr>
        <p:spPr>
          <a:xfrm>
            <a:off x="793790" y="583608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Gestion participative et inclusive</a:t>
            </a:r>
            <a:endParaRPr lang="en-US" sz="1550" dirty="0"/>
          </a:p>
        </p:txBody>
      </p:sp>
      <p:sp>
        <p:nvSpPr>
          <p:cNvPr id="11" name="Text 9"/>
          <p:cNvSpPr/>
          <p:nvPr/>
        </p:nvSpPr>
        <p:spPr>
          <a:xfrm>
            <a:off x="793790" y="6332220"/>
            <a:ext cx="6279356" cy="95261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Budget alloué :</a:t>
            </a:r>
            <a:r>
              <a:rPr lang="en-US" sz="1550" dirty="0">
                <a:solidFill>
                  <a:srgbClr val="2C2926"/>
                </a:solidFill>
                <a:latin typeface="Inter" pitchFamily="34" charset="0"/>
                <a:ea typeface="Inter" pitchFamily="34" charset="-122"/>
                <a:cs typeface="Inter" pitchFamily="34" charset="-120"/>
              </a:rPr>
              <a:t> 200 millions USD pour l'éducation, la formation et le renforcement des capacités de tous les acteurs aux changements climatiques (Projet 17).</a:t>
            </a:r>
            <a:endParaRPr lang="en-US" sz="1550" dirty="0"/>
          </a:p>
        </p:txBody>
      </p:sp>
      <p:sp>
        <p:nvSpPr>
          <p:cNvPr id="12" name="Text 10"/>
          <p:cNvSpPr/>
          <p:nvPr/>
        </p:nvSpPr>
        <p:spPr>
          <a:xfrm>
            <a:off x="7564874" y="1882140"/>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Actions Prévues</a:t>
            </a:r>
            <a:endParaRPr lang="en-US" sz="2300" dirty="0"/>
          </a:p>
        </p:txBody>
      </p:sp>
      <p:sp>
        <p:nvSpPr>
          <p:cNvPr id="13" name="Text 11"/>
          <p:cNvSpPr/>
          <p:nvPr/>
        </p:nvSpPr>
        <p:spPr>
          <a:xfrm>
            <a:off x="7564874" y="2452568"/>
            <a:ext cx="6279356" cy="95261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Formation technique :</a:t>
            </a:r>
            <a:r>
              <a:rPr lang="en-US" sz="1550" dirty="0">
                <a:solidFill>
                  <a:srgbClr val="2C2926"/>
                </a:solidFill>
                <a:latin typeface="Inter" pitchFamily="34" charset="0"/>
                <a:ea typeface="Inter" pitchFamily="34" charset="-122"/>
                <a:cs typeface="Inter" pitchFamily="34" charset="-120"/>
              </a:rPr>
              <a:t> 50 participants sur 4 jours pour la planification de l'adaptation dans le secteur eau (coût : 7,2 millions FCFA)</a:t>
            </a:r>
            <a:endParaRPr lang="en-US" sz="1550" dirty="0"/>
          </a:p>
        </p:txBody>
      </p:sp>
      <p:sp>
        <p:nvSpPr>
          <p:cNvPr id="14" name="Text 12"/>
          <p:cNvSpPr/>
          <p:nvPr/>
        </p:nvSpPr>
        <p:spPr>
          <a:xfrm>
            <a:off x="7564874" y="3583781"/>
            <a:ext cx="6279356" cy="95261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Renforcement institutionnel :</a:t>
            </a:r>
            <a:r>
              <a:rPr lang="en-US" sz="1550" dirty="0">
                <a:solidFill>
                  <a:srgbClr val="2C2926"/>
                </a:solidFill>
                <a:latin typeface="Inter" pitchFamily="34" charset="0"/>
                <a:ea typeface="Inter" pitchFamily="34" charset="-122"/>
                <a:cs typeface="Inter" pitchFamily="34" charset="-120"/>
              </a:rPr>
              <a:t> Formation de 30 participants sur 3 jours pour l'accès aux financements climatiques (coût : 4,8 millions FCFA)</a:t>
            </a:r>
            <a:endParaRPr lang="en-US" sz="1550" dirty="0"/>
          </a:p>
        </p:txBody>
      </p:sp>
      <p:sp>
        <p:nvSpPr>
          <p:cNvPr id="15" name="Text 13"/>
          <p:cNvSpPr/>
          <p:nvPr/>
        </p:nvSpPr>
        <p:spPr>
          <a:xfrm>
            <a:off x="7564874" y="4714994"/>
            <a:ext cx="6279356"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Systèmes MRV :</a:t>
            </a:r>
            <a:r>
              <a:rPr lang="en-US" sz="1550" dirty="0">
                <a:solidFill>
                  <a:srgbClr val="2C2926"/>
                </a:solidFill>
                <a:latin typeface="Inter" pitchFamily="34" charset="0"/>
                <a:ea typeface="Inter" pitchFamily="34" charset="-122"/>
                <a:cs typeface="Inter" pitchFamily="34" charset="-120"/>
              </a:rPr>
              <a:t> Formation de 50 participants sur 4 jours pour le suivi-évaluation des actions d'adaptation hydrique</a:t>
            </a:r>
            <a:endParaRPr lang="en-US" sz="1550" dirty="0"/>
          </a:p>
        </p:txBody>
      </p:sp>
      <p:sp>
        <p:nvSpPr>
          <p:cNvPr id="16" name="Text 14"/>
          <p:cNvSpPr/>
          <p:nvPr/>
        </p:nvSpPr>
        <p:spPr>
          <a:xfrm>
            <a:off x="7564874" y="5528667"/>
            <a:ext cx="6279356"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Total estimé :</a:t>
            </a:r>
            <a:r>
              <a:rPr lang="en-US" sz="1550" dirty="0">
                <a:solidFill>
                  <a:srgbClr val="2C2926"/>
                </a:solidFill>
                <a:latin typeface="Inter" pitchFamily="34" charset="0"/>
                <a:ea typeface="Inter" pitchFamily="34" charset="-122"/>
                <a:cs typeface="Inter" pitchFamily="34" charset="-120"/>
              </a:rPr>
              <a:t> 15 700 participants formés sur 4 mois et 29 jours, pour un coût de 128,2 millions FCFA</a:t>
            </a:r>
            <a:endParaRPr lang="en-US" sz="1550" dirty="0"/>
          </a:p>
        </p:txBody>
      </p:sp>
      <p:pic>
        <p:nvPicPr>
          <p:cNvPr id="17" name="Picture 2" descr="Accueil - ONG JVE CAMEROUN">
            <a:extLst>
              <a:ext uri="{FF2B5EF4-FFF2-40B4-BE49-F238E27FC236}">
                <a16:creationId xmlns:a16="http://schemas.microsoft.com/office/drawing/2014/main" id="{484F26A8-6F42-5143-1DA2-67AB68B73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645" y="75299"/>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035010"/>
            <a:ext cx="7810262"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Systèmes de Suivi et Indicateurs</a:t>
            </a:r>
            <a:endParaRPr lang="en-US" sz="3900" dirty="0"/>
          </a:p>
        </p:txBody>
      </p:sp>
      <p:sp>
        <p:nvSpPr>
          <p:cNvPr id="3" name="Text 1"/>
          <p:cNvSpPr/>
          <p:nvPr/>
        </p:nvSpPr>
        <p:spPr>
          <a:xfrm>
            <a:off x="793790" y="1734383"/>
            <a:ext cx="6525339" cy="372070"/>
          </a:xfrm>
          <a:prstGeom prst="rect">
            <a:avLst/>
          </a:prstGeom>
          <a:noFill/>
          <a:ln/>
        </p:spPr>
        <p:txBody>
          <a:bodyPr wrap="none" lIns="0" tIns="0" rIns="0" bIns="0" rtlCol="0" anchor="t"/>
          <a:lstStyle/>
          <a:p>
            <a:pPr marL="0" indent="0" algn="l">
              <a:lnSpc>
                <a:spcPts val="2900"/>
              </a:lnSpc>
              <a:buNone/>
            </a:pPr>
            <a:r>
              <a:rPr lang="en-US" sz="2300" dirty="0">
                <a:solidFill>
                  <a:srgbClr val="2C2926"/>
                </a:solidFill>
                <a:latin typeface="Bricolage Grotesque Semi Bold" pitchFamily="34" charset="0"/>
                <a:ea typeface="Bricolage Grotesque Semi Bold" pitchFamily="34" charset="-122"/>
                <a:cs typeface="Bricolage Grotesque Semi Bold" pitchFamily="34" charset="-120"/>
              </a:rPr>
              <a:t>Cadre MRV (Mesure, Rapportage, Vérification)</a:t>
            </a:r>
            <a:endParaRPr lang="en-US" sz="2300" dirty="0"/>
          </a:p>
        </p:txBody>
      </p:sp>
      <p:sp>
        <p:nvSpPr>
          <p:cNvPr id="4" name="Text 2"/>
          <p:cNvSpPr/>
          <p:nvPr/>
        </p:nvSpPr>
        <p:spPr>
          <a:xfrm>
            <a:off x="793790" y="240411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La CDN 3.0 établit un système robuste de suivi-évaluation pour le secteur eau et assainissement, intégré au Système National d'Information sur la Gestion Environnementale et Sociale (SNIGES).</a:t>
            </a:r>
            <a:endParaRPr lang="en-US" sz="1550" dirty="0"/>
          </a:p>
        </p:txBody>
      </p:sp>
      <p:sp>
        <p:nvSpPr>
          <p:cNvPr id="5" name="Shape 3"/>
          <p:cNvSpPr/>
          <p:nvPr/>
        </p:nvSpPr>
        <p:spPr>
          <a:xfrm>
            <a:off x="793790" y="3262432"/>
            <a:ext cx="446484" cy="446484"/>
          </a:xfrm>
          <a:prstGeom prst="roundRect">
            <a:avLst>
              <a:gd name="adj" fmla="val 18670"/>
            </a:avLst>
          </a:prstGeom>
          <a:solidFill>
            <a:srgbClr val="FFFFFF"/>
          </a:solidFill>
          <a:ln w="7620">
            <a:solidFill>
              <a:srgbClr val="F8ECD3"/>
            </a:solidFill>
            <a:prstDash val="solid"/>
          </a:ln>
        </p:spPr>
        <p:txBody>
          <a:bodyPr/>
          <a:lstStyle/>
          <a:p>
            <a:endParaRPr lang="en-CM"/>
          </a:p>
        </p:txBody>
      </p:sp>
      <p:sp>
        <p:nvSpPr>
          <p:cNvPr id="6" name="Text 4"/>
          <p:cNvSpPr/>
          <p:nvPr/>
        </p:nvSpPr>
        <p:spPr>
          <a:xfrm>
            <a:off x="1438632" y="3330654"/>
            <a:ext cx="3301484"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Indicateurs d'Infrastructure</a:t>
            </a:r>
            <a:endParaRPr lang="en-US" sz="1950" dirty="0"/>
          </a:p>
        </p:txBody>
      </p:sp>
      <p:sp>
        <p:nvSpPr>
          <p:cNvPr id="7" name="Text 5"/>
          <p:cNvSpPr/>
          <p:nvPr/>
        </p:nvSpPr>
        <p:spPr>
          <a:xfrm>
            <a:off x="1438632" y="3759875"/>
            <a:ext cx="575250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Nombre d'infrastructures de stockage et régulation d'eau résilientes construites ; Volume de stockage additionnel créé (m³) ; Nombre de systèmes d'assainissement installés</a:t>
            </a:r>
            <a:endParaRPr lang="en-US" sz="1550" dirty="0"/>
          </a:p>
        </p:txBody>
      </p:sp>
      <p:sp>
        <p:nvSpPr>
          <p:cNvPr id="8" name="Shape 6"/>
          <p:cNvSpPr/>
          <p:nvPr/>
        </p:nvSpPr>
        <p:spPr>
          <a:xfrm>
            <a:off x="7439144" y="3262432"/>
            <a:ext cx="446484" cy="446484"/>
          </a:xfrm>
          <a:prstGeom prst="roundRect">
            <a:avLst>
              <a:gd name="adj" fmla="val 18670"/>
            </a:avLst>
          </a:prstGeom>
          <a:solidFill>
            <a:srgbClr val="FFFFFF"/>
          </a:solidFill>
          <a:ln w="7620">
            <a:solidFill>
              <a:srgbClr val="F8ECD3"/>
            </a:solidFill>
            <a:prstDash val="solid"/>
          </a:ln>
        </p:spPr>
        <p:txBody>
          <a:bodyPr/>
          <a:lstStyle/>
          <a:p>
            <a:endParaRPr lang="en-CM"/>
          </a:p>
        </p:txBody>
      </p:sp>
      <p:sp>
        <p:nvSpPr>
          <p:cNvPr id="9" name="Text 7"/>
          <p:cNvSpPr/>
          <p:nvPr/>
        </p:nvSpPr>
        <p:spPr>
          <a:xfrm>
            <a:off x="8083987" y="3330654"/>
            <a:ext cx="3343632"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Indicateurs de Performance</a:t>
            </a:r>
            <a:endParaRPr lang="en-US" sz="1950" dirty="0"/>
          </a:p>
        </p:txBody>
      </p:sp>
      <p:sp>
        <p:nvSpPr>
          <p:cNvPr id="10" name="Text 8"/>
          <p:cNvSpPr/>
          <p:nvPr/>
        </p:nvSpPr>
        <p:spPr>
          <a:xfrm>
            <a:off x="8083987" y="3759875"/>
            <a:ext cx="5752624"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Volume d'eaux usées traitées correctement (m³/an) ; Taux de couverture en eau potable dans les zones vulnérables (%) ; Taux d'accès à l'assainissement amélioré (%)</a:t>
            </a:r>
            <a:endParaRPr lang="en-US" sz="1550" dirty="0"/>
          </a:p>
        </p:txBody>
      </p:sp>
      <p:sp>
        <p:nvSpPr>
          <p:cNvPr id="11" name="Shape 9"/>
          <p:cNvSpPr/>
          <p:nvPr/>
        </p:nvSpPr>
        <p:spPr>
          <a:xfrm>
            <a:off x="793790" y="5109329"/>
            <a:ext cx="446484" cy="446484"/>
          </a:xfrm>
          <a:prstGeom prst="roundRect">
            <a:avLst>
              <a:gd name="adj" fmla="val 18670"/>
            </a:avLst>
          </a:prstGeom>
          <a:solidFill>
            <a:srgbClr val="FFFFFF"/>
          </a:solidFill>
          <a:ln w="7620">
            <a:solidFill>
              <a:srgbClr val="F8ECD3"/>
            </a:solidFill>
            <a:prstDash val="solid"/>
          </a:ln>
        </p:spPr>
        <p:txBody>
          <a:bodyPr/>
          <a:lstStyle/>
          <a:p>
            <a:endParaRPr lang="en-CM"/>
          </a:p>
        </p:txBody>
      </p:sp>
      <p:sp>
        <p:nvSpPr>
          <p:cNvPr id="12" name="Text 10"/>
          <p:cNvSpPr/>
          <p:nvPr/>
        </p:nvSpPr>
        <p:spPr>
          <a:xfrm>
            <a:off x="1438632" y="5177552"/>
            <a:ext cx="2996208"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Indicateurs de Résilience</a:t>
            </a:r>
            <a:endParaRPr lang="en-US" sz="1950" dirty="0"/>
          </a:p>
        </p:txBody>
      </p:sp>
      <p:sp>
        <p:nvSpPr>
          <p:cNvPr id="13" name="Text 11"/>
          <p:cNvSpPr/>
          <p:nvPr/>
        </p:nvSpPr>
        <p:spPr>
          <a:xfrm>
            <a:off x="1438632" y="5606772"/>
            <a:ext cx="5752505" cy="158769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Nombre de communautés bénéficiant de systèmes d'alerte précoce pour les risques hydriques ; Taux de protection des infrastructures critiques contre les aléas climatiques ; Nombre de plans d'urgence locaux intégrant les risques hydriques</a:t>
            </a:r>
            <a:endParaRPr lang="en-US" sz="1550" dirty="0"/>
          </a:p>
        </p:txBody>
      </p:sp>
      <p:sp>
        <p:nvSpPr>
          <p:cNvPr id="14" name="Shape 12"/>
          <p:cNvSpPr/>
          <p:nvPr/>
        </p:nvSpPr>
        <p:spPr>
          <a:xfrm>
            <a:off x="7439144" y="5109329"/>
            <a:ext cx="446484" cy="446484"/>
          </a:xfrm>
          <a:prstGeom prst="roundRect">
            <a:avLst>
              <a:gd name="adj" fmla="val 18670"/>
            </a:avLst>
          </a:prstGeom>
          <a:solidFill>
            <a:srgbClr val="FFFFFF"/>
          </a:solidFill>
          <a:ln w="7620">
            <a:solidFill>
              <a:srgbClr val="F8ECD3"/>
            </a:solidFill>
            <a:prstDash val="solid"/>
          </a:ln>
        </p:spPr>
        <p:txBody>
          <a:bodyPr/>
          <a:lstStyle/>
          <a:p>
            <a:endParaRPr lang="en-CM"/>
          </a:p>
        </p:txBody>
      </p:sp>
      <p:sp>
        <p:nvSpPr>
          <p:cNvPr id="15" name="Text 13"/>
          <p:cNvSpPr/>
          <p:nvPr/>
        </p:nvSpPr>
        <p:spPr>
          <a:xfrm>
            <a:off x="8083987" y="5177552"/>
            <a:ext cx="260663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Indicateurs Politiques</a:t>
            </a:r>
            <a:endParaRPr lang="en-US" sz="1950" dirty="0"/>
          </a:p>
        </p:txBody>
      </p:sp>
      <p:sp>
        <p:nvSpPr>
          <p:cNvPr id="16" name="Text 14"/>
          <p:cNvSpPr/>
          <p:nvPr/>
        </p:nvSpPr>
        <p:spPr>
          <a:xfrm>
            <a:off x="8083987" y="5606772"/>
            <a:ext cx="5752624"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Nombre de politiques et plans intégrant la résilience climatique dans l'eau et l'assainissement ; Existence de directives d'intégration du climat dans les projets hydriques (Oui/Non)</a:t>
            </a:r>
            <a:endParaRPr lang="en-US" sz="1550" dirty="0"/>
          </a:p>
        </p:txBody>
      </p:sp>
      <p:pic>
        <p:nvPicPr>
          <p:cNvPr id="17" name="Picture 2" descr="Accueil - ONG JVE CAMEROUN">
            <a:extLst>
              <a:ext uri="{FF2B5EF4-FFF2-40B4-BE49-F238E27FC236}">
                <a16:creationId xmlns:a16="http://schemas.microsoft.com/office/drawing/2014/main" id="{65C46F16-0B93-E6D0-85F8-B97268D93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5357" y="185930"/>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821888"/>
            <a:ext cx="5048131" cy="434102"/>
          </a:xfrm>
          <a:prstGeom prst="rect">
            <a:avLst/>
          </a:prstGeom>
          <a:noFill/>
          <a:ln/>
        </p:spPr>
        <p:txBody>
          <a:bodyPr wrap="none" lIns="0" tIns="0" rIns="0" bIns="0" rtlCol="0" anchor="t"/>
          <a:lstStyle/>
          <a:p>
            <a:pPr marL="0" indent="0" algn="l">
              <a:lnSpc>
                <a:spcPts val="3400"/>
              </a:lnSpc>
              <a:buNone/>
            </a:pPr>
            <a:r>
              <a:rPr lang="en-US" sz="2700" dirty="0">
                <a:solidFill>
                  <a:srgbClr val="2C2926"/>
                </a:solidFill>
                <a:latin typeface="Bricolage Grotesque Semi Bold" pitchFamily="34" charset="0"/>
                <a:ea typeface="Bricolage Grotesque Semi Bold" pitchFamily="34" charset="-122"/>
                <a:cs typeface="Bricolage Grotesque Semi Bold" pitchFamily="34" charset="-120"/>
              </a:rPr>
              <a:t>Lacunes et Recommandations</a:t>
            </a:r>
            <a:endParaRPr lang="en-US" sz="2700" dirty="0"/>
          </a:p>
        </p:txBody>
      </p:sp>
      <p:sp>
        <p:nvSpPr>
          <p:cNvPr id="3" name="Shape 1"/>
          <p:cNvSpPr/>
          <p:nvPr/>
        </p:nvSpPr>
        <p:spPr>
          <a:xfrm>
            <a:off x="7307580" y="1533763"/>
            <a:ext cx="15240" cy="5873948"/>
          </a:xfrm>
          <a:prstGeom prst="roundRect">
            <a:avLst>
              <a:gd name="adj" fmla="val 382883"/>
            </a:avLst>
          </a:prstGeom>
          <a:solidFill>
            <a:srgbClr val="F8ECD3"/>
          </a:solidFill>
          <a:ln/>
        </p:spPr>
        <p:txBody>
          <a:bodyPr/>
          <a:lstStyle/>
          <a:p>
            <a:endParaRPr lang="en-CM"/>
          </a:p>
        </p:txBody>
      </p:sp>
      <p:sp>
        <p:nvSpPr>
          <p:cNvPr id="4" name="Shape 2"/>
          <p:cNvSpPr/>
          <p:nvPr/>
        </p:nvSpPr>
        <p:spPr>
          <a:xfrm>
            <a:off x="778550" y="1533763"/>
            <a:ext cx="6521410" cy="1260158"/>
          </a:xfrm>
          <a:prstGeom prst="roundRect">
            <a:avLst>
              <a:gd name="adj" fmla="val 4630"/>
            </a:avLst>
          </a:prstGeom>
          <a:solidFill>
            <a:srgbClr val="FFFFFF"/>
          </a:solidFill>
          <a:ln w="7620">
            <a:solidFill>
              <a:srgbClr val="F8ECD3"/>
            </a:solidFill>
            <a:prstDash val="solid"/>
          </a:ln>
        </p:spPr>
        <p:txBody>
          <a:bodyPr/>
          <a:lstStyle/>
          <a:p>
            <a:endParaRPr lang="en-CM"/>
          </a:p>
        </p:txBody>
      </p:sp>
      <p:sp>
        <p:nvSpPr>
          <p:cNvPr id="5" name="Text 3"/>
          <p:cNvSpPr/>
          <p:nvPr/>
        </p:nvSpPr>
        <p:spPr>
          <a:xfrm>
            <a:off x="4496991" y="1680210"/>
            <a:ext cx="2664143" cy="217051"/>
          </a:xfrm>
          <a:prstGeom prst="rect">
            <a:avLst/>
          </a:prstGeom>
          <a:noFill/>
          <a:ln/>
        </p:spPr>
        <p:txBody>
          <a:bodyPr wrap="none" lIns="0" tIns="0" rIns="0" bIns="0" rtlCol="0" anchor="t"/>
          <a:lstStyle/>
          <a:p>
            <a:pPr marL="0" indent="0" algn="r">
              <a:lnSpc>
                <a:spcPts val="1700"/>
              </a:lnSpc>
              <a:buNone/>
            </a:pPr>
            <a:r>
              <a:rPr lang="en-US" sz="1350" dirty="0">
                <a:solidFill>
                  <a:srgbClr val="2C2926"/>
                </a:solidFill>
                <a:latin typeface="Bricolage Grotesque Semi Bold" pitchFamily="34" charset="0"/>
                <a:ea typeface="Bricolage Grotesque Semi Bold" pitchFamily="34" charset="-122"/>
                <a:cs typeface="Bricolage Grotesque Semi Bold" pitchFamily="34" charset="-120"/>
              </a:rPr>
              <a:t>Lacune 1 : Quantification Limitée</a:t>
            </a:r>
            <a:endParaRPr lang="en-US" sz="1350" dirty="0"/>
          </a:p>
        </p:txBody>
      </p:sp>
      <p:sp>
        <p:nvSpPr>
          <p:cNvPr id="6" name="Text 4"/>
          <p:cNvSpPr/>
          <p:nvPr/>
        </p:nvSpPr>
        <p:spPr>
          <a:xfrm>
            <a:off x="924997" y="1980605"/>
            <a:ext cx="6236137" cy="666869"/>
          </a:xfrm>
          <a:prstGeom prst="rect">
            <a:avLst/>
          </a:prstGeom>
          <a:noFill/>
          <a:ln/>
        </p:spPr>
        <p:txBody>
          <a:bodyPr wrap="square" lIns="0" tIns="0" rIns="0" bIns="0" rtlCol="0" anchor="t"/>
          <a:lstStyle/>
          <a:p>
            <a:pPr marL="0" indent="0" algn="r">
              <a:lnSpc>
                <a:spcPts val="1750"/>
              </a:lnSpc>
              <a:buNone/>
            </a:pPr>
            <a:r>
              <a:rPr lang="en-US" sz="1050" dirty="0">
                <a:solidFill>
                  <a:srgbClr val="2C2926"/>
                </a:solidFill>
                <a:latin typeface="Inter" pitchFamily="34" charset="0"/>
                <a:ea typeface="Inter" pitchFamily="34" charset="-122"/>
                <a:cs typeface="Inter" pitchFamily="34" charset="-120"/>
              </a:rPr>
              <a:t>Bien que le secteur eau soit identifié comme prioritaire, les objectifs quantitatifs spécifiques restent généraux. </a:t>
            </a:r>
            <a:r>
              <a:rPr lang="en-US" sz="1050" b="1" dirty="0">
                <a:solidFill>
                  <a:srgbClr val="2C2926"/>
                </a:solidFill>
                <a:latin typeface="Inter" pitchFamily="34" charset="0"/>
                <a:ea typeface="Inter" pitchFamily="34" charset="-122"/>
                <a:cs typeface="Inter" pitchFamily="34" charset="-120"/>
              </a:rPr>
              <a:t>Recommandation :</a:t>
            </a:r>
            <a:r>
              <a:rPr lang="en-US" sz="1050" dirty="0">
                <a:solidFill>
                  <a:srgbClr val="2C2926"/>
                </a:solidFill>
                <a:latin typeface="Inter" pitchFamily="34" charset="0"/>
                <a:ea typeface="Inter" pitchFamily="34" charset="-122"/>
                <a:cs typeface="Inter" pitchFamily="34" charset="-120"/>
              </a:rPr>
              <a:t> Établir des cibles chiffrées précises (ex : nombre de forages, km de réseaux, capacité de traitement en m³/jour) pour chaque zone agroécologique.</a:t>
            </a:r>
            <a:endParaRPr lang="en-US" sz="1050" dirty="0"/>
          </a:p>
        </p:txBody>
      </p:sp>
      <p:sp>
        <p:nvSpPr>
          <p:cNvPr id="7" name="Shape 5"/>
          <p:cNvSpPr/>
          <p:nvPr/>
        </p:nvSpPr>
        <p:spPr>
          <a:xfrm>
            <a:off x="7330440" y="3071693"/>
            <a:ext cx="6521410" cy="1260158"/>
          </a:xfrm>
          <a:prstGeom prst="rect">
            <a:avLst/>
          </a:prstGeom>
          <a:solidFill>
            <a:srgbClr val="FFFFFF"/>
          </a:solidFill>
          <a:ln w="7620">
            <a:solidFill>
              <a:srgbClr val="F8ECD3"/>
            </a:solidFill>
            <a:prstDash val="solid"/>
          </a:ln>
        </p:spPr>
        <p:txBody>
          <a:bodyPr/>
          <a:lstStyle/>
          <a:p>
            <a:endParaRPr lang="en-CM"/>
          </a:p>
        </p:txBody>
      </p:sp>
      <p:sp>
        <p:nvSpPr>
          <p:cNvPr id="8" name="Text 6"/>
          <p:cNvSpPr/>
          <p:nvPr/>
        </p:nvSpPr>
        <p:spPr>
          <a:xfrm>
            <a:off x="7469267" y="3218140"/>
            <a:ext cx="2304693" cy="217051"/>
          </a:xfrm>
          <a:prstGeom prst="rect">
            <a:avLst/>
          </a:prstGeom>
          <a:noFill/>
          <a:ln/>
        </p:spPr>
        <p:txBody>
          <a:bodyPr wrap="none" lIns="0" tIns="0" rIns="0" bIns="0" rtlCol="0" anchor="t"/>
          <a:lstStyle/>
          <a:p>
            <a:pPr marL="0" indent="0" algn="l">
              <a:lnSpc>
                <a:spcPts val="1700"/>
              </a:lnSpc>
              <a:buNone/>
            </a:pPr>
            <a:r>
              <a:rPr lang="en-US" sz="1350" dirty="0">
                <a:solidFill>
                  <a:srgbClr val="2C2926"/>
                </a:solidFill>
                <a:latin typeface="Bricolage Grotesque Semi Bold" pitchFamily="34" charset="0"/>
                <a:ea typeface="Bricolage Grotesque Semi Bold" pitchFamily="34" charset="-122"/>
                <a:cs typeface="Bricolage Grotesque Semi Bold" pitchFamily="34" charset="-120"/>
              </a:rPr>
              <a:t>Lacune 2 : Données de Base</a:t>
            </a:r>
            <a:endParaRPr lang="en-US" sz="1350" dirty="0"/>
          </a:p>
        </p:txBody>
      </p:sp>
      <p:sp>
        <p:nvSpPr>
          <p:cNvPr id="9" name="Text 7"/>
          <p:cNvSpPr/>
          <p:nvPr/>
        </p:nvSpPr>
        <p:spPr>
          <a:xfrm>
            <a:off x="7469267" y="3518535"/>
            <a:ext cx="6236137" cy="666869"/>
          </a:xfrm>
          <a:prstGeom prst="rect">
            <a:avLst/>
          </a:prstGeom>
          <a:noFill/>
          <a:ln/>
        </p:spPr>
        <p:txBody>
          <a:bodyPr wrap="square" lIns="0" tIns="0" rIns="0" bIns="0" rtlCol="0" anchor="t"/>
          <a:lstStyle/>
          <a:p>
            <a:pPr marL="0" indent="0" algn="l">
              <a:lnSpc>
                <a:spcPts val="1750"/>
              </a:lnSpc>
              <a:buNone/>
            </a:pPr>
            <a:r>
              <a:rPr lang="en-US" sz="1050" dirty="0">
                <a:solidFill>
                  <a:srgbClr val="2C2926"/>
                </a:solidFill>
                <a:latin typeface="Inter" pitchFamily="34" charset="0"/>
                <a:ea typeface="Inter" pitchFamily="34" charset="-122"/>
                <a:cs typeface="Inter" pitchFamily="34" charset="-120"/>
              </a:rPr>
              <a:t>L'absence de données de référence détaillées sur l'état actuel des infrastructures et de l'accès limite le suivi des progrès. </a:t>
            </a:r>
            <a:r>
              <a:rPr lang="en-US" sz="1050" b="1" dirty="0">
                <a:solidFill>
                  <a:srgbClr val="2C2926"/>
                </a:solidFill>
                <a:latin typeface="Inter" pitchFamily="34" charset="0"/>
                <a:ea typeface="Inter" pitchFamily="34" charset="-122"/>
                <a:cs typeface="Inter" pitchFamily="34" charset="-120"/>
              </a:rPr>
              <a:t>Recommandation :</a:t>
            </a:r>
            <a:r>
              <a:rPr lang="en-US" sz="1050" dirty="0">
                <a:solidFill>
                  <a:srgbClr val="2C2926"/>
                </a:solidFill>
                <a:latin typeface="Inter" pitchFamily="34" charset="0"/>
                <a:ea typeface="Inter" pitchFamily="34" charset="-122"/>
                <a:cs typeface="Inter" pitchFamily="34" charset="-120"/>
              </a:rPr>
              <a:t> Réaliser un inventaire national exhaustif des infrastructures d'eau et d'assainissement avec géolocalisation.</a:t>
            </a:r>
            <a:endParaRPr lang="en-US" sz="1050" dirty="0"/>
          </a:p>
        </p:txBody>
      </p:sp>
      <p:sp>
        <p:nvSpPr>
          <p:cNvPr id="10" name="Shape 8"/>
          <p:cNvSpPr/>
          <p:nvPr/>
        </p:nvSpPr>
        <p:spPr>
          <a:xfrm>
            <a:off x="778550" y="4609624"/>
            <a:ext cx="6521410" cy="1260158"/>
          </a:xfrm>
          <a:prstGeom prst="roundRect">
            <a:avLst>
              <a:gd name="adj" fmla="val 4630"/>
            </a:avLst>
          </a:prstGeom>
          <a:solidFill>
            <a:srgbClr val="FFFFFF"/>
          </a:solidFill>
          <a:ln w="7620">
            <a:solidFill>
              <a:srgbClr val="F8ECD3"/>
            </a:solidFill>
            <a:prstDash val="solid"/>
          </a:ln>
        </p:spPr>
        <p:txBody>
          <a:bodyPr/>
          <a:lstStyle/>
          <a:p>
            <a:endParaRPr lang="en-CM"/>
          </a:p>
        </p:txBody>
      </p:sp>
      <p:sp>
        <p:nvSpPr>
          <p:cNvPr id="11" name="Text 9"/>
          <p:cNvSpPr/>
          <p:nvPr/>
        </p:nvSpPr>
        <p:spPr>
          <a:xfrm>
            <a:off x="4268391" y="4756071"/>
            <a:ext cx="2892743" cy="217051"/>
          </a:xfrm>
          <a:prstGeom prst="rect">
            <a:avLst/>
          </a:prstGeom>
          <a:noFill/>
          <a:ln/>
        </p:spPr>
        <p:txBody>
          <a:bodyPr wrap="none" lIns="0" tIns="0" rIns="0" bIns="0" rtlCol="0" anchor="t"/>
          <a:lstStyle/>
          <a:p>
            <a:pPr marL="0" indent="0" algn="r">
              <a:lnSpc>
                <a:spcPts val="1700"/>
              </a:lnSpc>
              <a:buNone/>
            </a:pPr>
            <a:r>
              <a:rPr lang="en-US" sz="1350" dirty="0">
                <a:solidFill>
                  <a:srgbClr val="2C2926"/>
                </a:solidFill>
                <a:latin typeface="Bricolage Grotesque Semi Bold" pitchFamily="34" charset="0"/>
                <a:ea typeface="Bricolage Grotesque Semi Bold" pitchFamily="34" charset="-122"/>
                <a:cs typeface="Bricolage Grotesque Semi Bold" pitchFamily="34" charset="-120"/>
              </a:rPr>
              <a:t>Lacune 3 : Coordination Sectorielle</a:t>
            </a:r>
            <a:endParaRPr lang="en-US" sz="1350" dirty="0"/>
          </a:p>
        </p:txBody>
      </p:sp>
      <p:sp>
        <p:nvSpPr>
          <p:cNvPr id="12" name="Text 10"/>
          <p:cNvSpPr/>
          <p:nvPr/>
        </p:nvSpPr>
        <p:spPr>
          <a:xfrm>
            <a:off x="924997" y="5056465"/>
            <a:ext cx="6236137" cy="666869"/>
          </a:xfrm>
          <a:prstGeom prst="rect">
            <a:avLst/>
          </a:prstGeom>
          <a:noFill/>
          <a:ln/>
        </p:spPr>
        <p:txBody>
          <a:bodyPr wrap="square" lIns="0" tIns="0" rIns="0" bIns="0" rtlCol="0" anchor="t"/>
          <a:lstStyle/>
          <a:p>
            <a:pPr marL="0" indent="0" algn="r">
              <a:lnSpc>
                <a:spcPts val="1750"/>
              </a:lnSpc>
              <a:buNone/>
            </a:pPr>
            <a:r>
              <a:rPr lang="en-US" sz="1050" dirty="0">
                <a:solidFill>
                  <a:srgbClr val="2C2926"/>
                </a:solidFill>
                <a:latin typeface="Inter" pitchFamily="34" charset="0"/>
                <a:ea typeface="Inter" pitchFamily="34" charset="-122"/>
                <a:cs typeface="Inter" pitchFamily="34" charset="-120"/>
              </a:rPr>
              <a:t>Les mécanismes de coordination entre MINEE, MINEPDED, MINHDU et CTD nécessitent un renforcement. </a:t>
            </a:r>
            <a:r>
              <a:rPr lang="en-US" sz="1050" b="1" dirty="0">
                <a:solidFill>
                  <a:srgbClr val="2C2926"/>
                </a:solidFill>
                <a:latin typeface="Inter" pitchFamily="34" charset="0"/>
                <a:ea typeface="Inter" pitchFamily="34" charset="-122"/>
                <a:cs typeface="Inter" pitchFamily="34" charset="-120"/>
              </a:rPr>
              <a:t>Recommandation :</a:t>
            </a:r>
            <a:r>
              <a:rPr lang="en-US" sz="1050" dirty="0">
                <a:solidFill>
                  <a:srgbClr val="2C2926"/>
                </a:solidFill>
                <a:latin typeface="Inter" pitchFamily="34" charset="0"/>
                <a:ea typeface="Inter" pitchFamily="34" charset="-122"/>
                <a:cs typeface="Inter" pitchFamily="34" charset="-120"/>
              </a:rPr>
              <a:t> Créer un groupe de travail thématique spécifique "Eau et Climat" au sein du CNFAC.</a:t>
            </a:r>
            <a:endParaRPr lang="en-US" sz="1050" dirty="0"/>
          </a:p>
        </p:txBody>
      </p:sp>
      <p:sp>
        <p:nvSpPr>
          <p:cNvPr id="13" name="Shape 11"/>
          <p:cNvSpPr/>
          <p:nvPr/>
        </p:nvSpPr>
        <p:spPr>
          <a:xfrm>
            <a:off x="7330440" y="6147554"/>
            <a:ext cx="6521410" cy="1260158"/>
          </a:xfrm>
          <a:prstGeom prst="rect">
            <a:avLst/>
          </a:prstGeom>
          <a:solidFill>
            <a:srgbClr val="FFFFFF"/>
          </a:solidFill>
          <a:ln w="7620">
            <a:solidFill>
              <a:srgbClr val="F8ECD3"/>
            </a:solidFill>
            <a:prstDash val="solid"/>
          </a:ln>
        </p:spPr>
        <p:txBody>
          <a:bodyPr/>
          <a:lstStyle/>
          <a:p>
            <a:endParaRPr lang="en-CM"/>
          </a:p>
        </p:txBody>
      </p:sp>
      <p:sp>
        <p:nvSpPr>
          <p:cNvPr id="14" name="Text 12"/>
          <p:cNvSpPr/>
          <p:nvPr/>
        </p:nvSpPr>
        <p:spPr>
          <a:xfrm>
            <a:off x="7469267" y="6294001"/>
            <a:ext cx="2431256" cy="217051"/>
          </a:xfrm>
          <a:prstGeom prst="rect">
            <a:avLst/>
          </a:prstGeom>
          <a:noFill/>
          <a:ln/>
        </p:spPr>
        <p:txBody>
          <a:bodyPr wrap="none" lIns="0" tIns="0" rIns="0" bIns="0" rtlCol="0" anchor="t"/>
          <a:lstStyle/>
          <a:p>
            <a:pPr marL="0" indent="0" algn="l">
              <a:lnSpc>
                <a:spcPts val="1700"/>
              </a:lnSpc>
              <a:buNone/>
            </a:pPr>
            <a:r>
              <a:rPr lang="en-US" sz="1350" dirty="0">
                <a:solidFill>
                  <a:srgbClr val="2C2926"/>
                </a:solidFill>
                <a:latin typeface="Bricolage Grotesque Semi Bold" pitchFamily="34" charset="0"/>
                <a:ea typeface="Bricolage Grotesque Semi Bold" pitchFamily="34" charset="-122"/>
                <a:cs typeface="Bricolage Grotesque Semi Bold" pitchFamily="34" charset="-120"/>
              </a:rPr>
              <a:t>Lacune 4 : Financement Privé</a:t>
            </a:r>
            <a:endParaRPr lang="en-US" sz="1350" dirty="0"/>
          </a:p>
        </p:txBody>
      </p:sp>
      <p:sp>
        <p:nvSpPr>
          <p:cNvPr id="15" name="Text 13"/>
          <p:cNvSpPr/>
          <p:nvPr/>
        </p:nvSpPr>
        <p:spPr>
          <a:xfrm>
            <a:off x="7469267" y="6594396"/>
            <a:ext cx="6236137" cy="666869"/>
          </a:xfrm>
          <a:prstGeom prst="rect">
            <a:avLst/>
          </a:prstGeom>
          <a:noFill/>
          <a:ln/>
        </p:spPr>
        <p:txBody>
          <a:bodyPr wrap="square" lIns="0" tIns="0" rIns="0" bIns="0" rtlCol="0" anchor="t"/>
          <a:lstStyle/>
          <a:p>
            <a:pPr marL="0" indent="0" algn="l">
              <a:lnSpc>
                <a:spcPts val="1750"/>
              </a:lnSpc>
              <a:buNone/>
            </a:pPr>
            <a:r>
              <a:rPr lang="en-US" sz="1050" dirty="0">
                <a:solidFill>
                  <a:srgbClr val="2C2926"/>
                </a:solidFill>
                <a:latin typeface="Inter" pitchFamily="34" charset="0"/>
                <a:ea typeface="Inter" pitchFamily="34" charset="-122"/>
                <a:cs typeface="Inter" pitchFamily="34" charset="-120"/>
              </a:rPr>
              <a:t>L'implication du secteur privé dans le financement des infrastructures hydriques résilientes reste timide. </a:t>
            </a:r>
            <a:r>
              <a:rPr lang="en-US" sz="1050" b="1" dirty="0">
                <a:solidFill>
                  <a:srgbClr val="2C2926"/>
                </a:solidFill>
                <a:latin typeface="Inter" pitchFamily="34" charset="0"/>
                <a:ea typeface="Inter" pitchFamily="34" charset="-122"/>
                <a:cs typeface="Inter" pitchFamily="34" charset="-120"/>
              </a:rPr>
              <a:t>Recommandation :</a:t>
            </a:r>
            <a:r>
              <a:rPr lang="en-US" sz="1050" dirty="0">
                <a:solidFill>
                  <a:srgbClr val="2C2926"/>
                </a:solidFill>
                <a:latin typeface="Inter" pitchFamily="34" charset="0"/>
                <a:ea typeface="Inter" pitchFamily="34" charset="-122"/>
                <a:cs typeface="Inter" pitchFamily="34" charset="-120"/>
              </a:rPr>
              <a:t> Développer des mécanismes de PPP attractifs et des garanties pour les investissements privés dans l'eau.</a:t>
            </a:r>
            <a:endParaRPr lang="en-US" sz="1050" dirty="0"/>
          </a:p>
        </p:txBody>
      </p:sp>
      <p:pic>
        <p:nvPicPr>
          <p:cNvPr id="16" name="Picture 2" descr="Accueil - ONG JVE CAMEROUN">
            <a:extLst>
              <a:ext uri="{FF2B5EF4-FFF2-40B4-BE49-F238E27FC236}">
                <a16:creationId xmlns:a16="http://schemas.microsoft.com/office/drawing/2014/main" id="{D07B19DA-F305-10D6-9021-39343FB47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4932" y="223674"/>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935950"/>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Alignement avec les Engagements Internationaux</a:t>
            </a:r>
            <a:endParaRPr lang="en-US" sz="3900" dirty="0"/>
          </a:p>
        </p:txBody>
      </p:sp>
      <p:sp>
        <p:nvSpPr>
          <p:cNvPr id="4" name="Text 1"/>
          <p:cNvSpPr/>
          <p:nvPr/>
        </p:nvSpPr>
        <p:spPr>
          <a:xfrm>
            <a:off x="793790" y="2396728"/>
            <a:ext cx="2169200"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ODD 6</a:t>
            </a:r>
            <a:endParaRPr lang="en-US" sz="1950" dirty="0"/>
          </a:p>
        </p:txBody>
      </p:sp>
      <p:sp>
        <p:nvSpPr>
          <p:cNvPr id="5" name="Text 2"/>
          <p:cNvSpPr/>
          <p:nvPr/>
        </p:nvSpPr>
        <p:spPr>
          <a:xfrm>
            <a:off x="793790" y="2905244"/>
            <a:ext cx="2169200"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Eau propre et assainissement</a:t>
            </a:r>
            <a:endParaRPr lang="en-US" sz="1550" dirty="0"/>
          </a:p>
        </p:txBody>
      </p:sp>
      <p:sp>
        <p:nvSpPr>
          <p:cNvPr id="6" name="Text 3"/>
          <p:cNvSpPr/>
          <p:nvPr/>
        </p:nvSpPr>
        <p:spPr>
          <a:xfrm>
            <a:off x="793790" y="3718917"/>
            <a:ext cx="2169200" cy="3175397"/>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Les mesures de la CDN 3.0 contribuent directement aux cibles 6.1 (accès universel à l'eau potable), 6.2 (accès à l'assainissement), 6.4 (utilisation rationnelle) et 6.5 (gestion intégrée).</a:t>
            </a:r>
            <a:endParaRPr lang="en-US" sz="1550" dirty="0"/>
          </a:p>
        </p:txBody>
      </p:sp>
      <p:sp>
        <p:nvSpPr>
          <p:cNvPr id="7" name="Text 4"/>
          <p:cNvSpPr/>
          <p:nvPr/>
        </p:nvSpPr>
        <p:spPr>
          <a:xfrm>
            <a:off x="793790" y="7072908"/>
            <a:ext cx="2169200" cy="317540"/>
          </a:xfrm>
          <a:prstGeom prst="rect">
            <a:avLst/>
          </a:prstGeom>
          <a:noFill/>
          <a:ln/>
        </p:spPr>
        <p:txBody>
          <a:bodyPr wrap="none" lIns="0" tIns="0" rIns="0" bIns="0" rtlCol="0" anchor="t"/>
          <a:lstStyle/>
          <a:p>
            <a:pPr marL="0" indent="0" algn="l">
              <a:lnSpc>
                <a:spcPts val="2500"/>
              </a:lnSpc>
              <a:buNone/>
            </a:pPr>
            <a:r>
              <a:rPr lang="en-US" sz="1550" b="1" dirty="0">
                <a:solidFill>
                  <a:srgbClr val="E7BF6A"/>
                </a:solidFill>
                <a:latin typeface="Inter" pitchFamily="34" charset="0"/>
                <a:ea typeface="Inter" pitchFamily="34" charset="-122"/>
                <a:cs typeface="Inter" pitchFamily="34" charset="-120"/>
              </a:rPr>
              <a:t>Alignement : Fort</a:t>
            </a:r>
            <a:endParaRPr lang="en-US" sz="1550" dirty="0"/>
          </a:p>
        </p:txBody>
      </p:sp>
      <p:sp>
        <p:nvSpPr>
          <p:cNvPr id="8" name="Text 5"/>
          <p:cNvSpPr/>
          <p:nvPr/>
        </p:nvSpPr>
        <p:spPr>
          <a:xfrm>
            <a:off x="3454718" y="2396728"/>
            <a:ext cx="2169200"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Accord de Paris</a:t>
            </a:r>
            <a:endParaRPr lang="en-US" sz="1950" dirty="0"/>
          </a:p>
        </p:txBody>
      </p:sp>
      <p:sp>
        <p:nvSpPr>
          <p:cNvPr id="9" name="Text 6"/>
          <p:cNvSpPr/>
          <p:nvPr/>
        </p:nvSpPr>
        <p:spPr>
          <a:xfrm>
            <a:off x="3454718" y="2905244"/>
            <a:ext cx="2169200" cy="635079"/>
          </a:xfrm>
          <a:prstGeom prst="rect">
            <a:avLst/>
          </a:prstGeom>
          <a:noFill/>
          <a:ln/>
        </p:spPr>
        <p:txBody>
          <a:bodyPr wrap="squar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Article 7 sur l'adaptation</a:t>
            </a:r>
            <a:endParaRPr lang="en-US" sz="1550" dirty="0"/>
          </a:p>
        </p:txBody>
      </p:sp>
      <p:sp>
        <p:nvSpPr>
          <p:cNvPr id="10" name="Text 7"/>
          <p:cNvSpPr/>
          <p:nvPr/>
        </p:nvSpPr>
        <p:spPr>
          <a:xfrm>
            <a:off x="3454718" y="3718917"/>
            <a:ext cx="2169200" cy="222277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 secteur eau est explicitement reconnu comme prioritaire pour l'adaptation, avec des mesures concrètes et un financement dédié de 300 millions USD.</a:t>
            </a:r>
            <a:endParaRPr lang="en-US" sz="1550" dirty="0"/>
          </a:p>
        </p:txBody>
      </p:sp>
      <p:sp>
        <p:nvSpPr>
          <p:cNvPr id="11" name="Text 8"/>
          <p:cNvSpPr/>
          <p:nvPr/>
        </p:nvSpPr>
        <p:spPr>
          <a:xfrm>
            <a:off x="3454718" y="6120289"/>
            <a:ext cx="2169200" cy="317540"/>
          </a:xfrm>
          <a:prstGeom prst="rect">
            <a:avLst/>
          </a:prstGeom>
          <a:noFill/>
          <a:ln/>
        </p:spPr>
        <p:txBody>
          <a:bodyPr wrap="none" lIns="0" tIns="0" rIns="0" bIns="0" rtlCol="0" anchor="t"/>
          <a:lstStyle/>
          <a:p>
            <a:pPr marL="0" indent="0" algn="l">
              <a:lnSpc>
                <a:spcPts val="2500"/>
              </a:lnSpc>
              <a:buNone/>
            </a:pPr>
            <a:r>
              <a:rPr lang="en-US" sz="1550" b="1" dirty="0">
                <a:solidFill>
                  <a:srgbClr val="E7BF6A"/>
                </a:solidFill>
                <a:latin typeface="Inter" pitchFamily="34" charset="0"/>
                <a:ea typeface="Inter" pitchFamily="34" charset="-122"/>
                <a:cs typeface="Inter" pitchFamily="34" charset="-120"/>
              </a:rPr>
              <a:t>Alignement : Fort</a:t>
            </a:r>
            <a:endParaRPr lang="en-US" sz="1550" dirty="0"/>
          </a:p>
        </p:txBody>
      </p:sp>
      <p:sp>
        <p:nvSpPr>
          <p:cNvPr id="12" name="Text 9"/>
          <p:cNvSpPr/>
          <p:nvPr/>
        </p:nvSpPr>
        <p:spPr>
          <a:xfrm>
            <a:off x="6115645" y="2396728"/>
            <a:ext cx="2249567" cy="620316"/>
          </a:xfrm>
          <a:prstGeom prst="rect">
            <a:avLst/>
          </a:prstGeom>
          <a:noFill/>
          <a:ln/>
        </p:spPr>
        <p:txBody>
          <a:bodyPr wrap="squar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Objectif Global d'Adaptation</a:t>
            </a:r>
            <a:endParaRPr lang="en-US" sz="1950" dirty="0"/>
          </a:p>
        </p:txBody>
      </p:sp>
      <p:sp>
        <p:nvSpPr>
          <p:cNvPr id="13" name="Text 10"/>
          <p:cNvSpPr/>
          <p:nvPr/>
        </p:nvSpPr>
        <p:spPr>
          <a:xfrm>
            <a:off x="6115645" y="3215402"/>
            <a:ext cx="2249567" cy="317540"/>
          </a:xfrm>
          <a:prstGeom prst="rect">
            <a:avLst/>
          </a:prstGeom>
          <a:noFill/>
          <a:ln/>
        </p:spPr>
        <p:txBody>
          <a:bodyPr wrap="none" lIns="0" tIns="0" rIns="0" bIns="0" rtlCol="0" anchor="t"/>
          <a:lstStyle/>
          <a:p>
            <a:pPr marL="0" indent="0" algn="l">
              <a:lnSpc>
                <a:spcPts val="2500"/>
              </a:lnSpc>
              <a:buNone/>
            </a:pPr>
            <a:r>
              <a:rPr lang="en-US" sz="1550" b="1" dirty="0">
                <a:solidFill>
                  <a:srgbClr val="2C2926"/>
                </a:solidFill>
                <a:latin typeface="Inter" pitchFamily="34" charset="0"/>
                <a:ea typeface="Inter" pitchFamily="34" charset="-122"/>
                <a:cs typeface="Inter" pitchFamily="34" charset="-120"/>
              </a:rPr>
              <a:t>COP28 et GST</a:t>
            </a:r>
            <a:endParaRPr lang="en-US" sz="1550" dirty="0"/>
          </a:p>
        </p:txBody>
      </p:sp>
      <p:sp>
        <p:nvSpPr>
          <p:cNvPr id="14" name="Text 11"/>
          <p:cNvSpPr/>
          <p:nvPr/>
        </p:nvSpPr>
        <p:spPr>
          <a:xfrm>
            <a:off x="6115645" y="3711535"/>
            <a:ext cx="2249567" cy="222277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Les mesures hydriques contribuent aux dimensions "Eau et sécurité alimentaire" et "Santé" de l'Objectif Global d'Adaptation adopté à Dubaï.</a:t>
            </a:r>
            <a:endParaRPr lang="en-US" sz="1550" dirty="0"/>
          </a:p>
        </p:txBody>
      </p:sp>
      <p:sp>
        <p:nvSpPr>
          <p:cNvPr id="15" name="Text 12"/>
          <p:cNvSpPr/>
          <p:nvPr/>
        </p:nvSpPr>
        <p:spPr>
          <a:xfrm>
            <a:off x="6115645" y="6112907"/>
            <a:ext cx="2249567"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Alignement : Moyen-Fort</a:t>
            </a:r>
            <a:endParaRPr lang="en-US" sz="1550" dirty="0"/>
          </a:p>
        </p:txBody>
      </p:sp>
      <p:pic>
        <p:nvPicPr>
          <p:cNvPr id="16" name="Picture 2" descr="Accueil - ONG JVE CAMEROUN">
            <a:extLst>
              <a:ext uri="{FF2B5EF4-FFF2-40B4-BE49-F238E27FC236}">
                <a16:creationId xmlns:a16="http://schemas.microsoft.com/office/drawing/2014/main" id="{5C2E6905-6ECC-F59E-05A0-8F36B4CAA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708" y="206811"/>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511" y="454819"/>
            <a:ext cx="3515201" cy="335875"/>
          </a:xfrm>
          <a:prstGeom prst="rect">
            <a:avLst/>
          </a:prstGeom>
          <a:noFill/>
          <a:ln/>
        </p:spPr>
        <p:txBody>
          <a:bodyPr wrap="none" lIns="0" tIns="0" rIns="0" bIns="0" rtlCol="0" anchor="t"/>
          <a:lstStyle/>
          <a:p>
            <a:pPr marL="0" indent="0" algn="l">
              <a:lnSpc>
                <a:spcPts val="2600"/>
              </a:lnSpc>
              <a:buNone/>
            </a:pPr>
            <a:r>
              <a:rPr lang="en-US" sz="2100" dirty="0">
                <a:solidFill>
                  <a:srgbClr val="2C2926"/>
                </a:solidFill>
                <a:latin typeface="Bricolage Grotesque Semi Bold" pitchFamily="34" charset="0"/>
                <a:ea typeface="Bricolage Grotesque Semi Bold" pitchFamily="34" charset="-122"/>
                <a:cs typeface="Bricolage Grotesque Semi Bold" pitchFamily="34" charset="-120"/>
              </a:rPr>
              <a:t>Conclusion et Perspectives</a:t>
            </a:r>
            <a:endParaRPr lang="en-US" sz="2100" dirty="0"/>
          </a:p>
        </p:txBody>
      </p:sp>
      <p:sp>
        <p:nvSpPr>
          <p:cNvPr id="3" name="Text 1"/>
          <p:cNvSpPr/>
          <p:nvPr/>
        </p:nvSpPr>
        <p:spPr>
          <a:xfrm>
            <a:off x="661511" y="833676"/>
            <a:ext cx="1937028" cy="201454"/>
          </a:xfrm>
          <a:prstGeom prst="rect">
            <a:avLst/>
          </a:prstGeom>
          <a:noFill/>
          <a:ln/>
        </p:spPr>
        <p:txBody>
          <a:bodyPr wrap="none" lIns="0" tIns="0" rIns="0" bIns="0" rtlCol="0" anchor="t"/>
          <a:lstStyle/>
          <a:p>
            <a:pPr marL="0" indent="0" algn="l">
              <a:lnSpc>
                <a:spcPts val="1550"/>
              </a:lnSpc>
              <a:buNone/>
            </a:pPr>
            <a:r>
              <a:rPr lang="en-US" sz="1250" dirty="0">
                <a:solidFill>
                  <a:srgbClr val="2C2926"/>
                </a:solidFill>
                <a:latin typeface="Bricolage Grotesque Semi Bold" pitchFamily="34" charset="0"/>
                <a:ea typeface="Bricolage Grotesque Semi Bold" pitchFamily="34" charset="-122"/>
                <a:cs typeface="Bricolage Grotesque Semi Bold" pitchFamily="34" charset="-120"/>
              </a:rPr>
              <a:t>Synthèse de l'Intégration</a:t>
            </a:r>
            <a:endParaRPr lang="en-US" sz="1250" dirty="0"/>
          </a:p>
        </p:txBody>
      </p:sp>
      <p:sp>
        <p:nvSpPr>
          <p:cNvPr id="4" name="Text 2"/>
          <p:cNvSpPr/>
          <p:nvPr/>
        </p:nvSpPr>
        <p:spPr>
          <a:xfrm>
            <a:off x="661510" y="1120498"/>
            <a:ext cx="13968889" cy="543400"/>
          </a:xfrm>
          <a:prstGeom prst="rect">
            <a:avLst/>
          </a:prstGeom>
          <a:noFill/>
          <a:ln/>
        </p:spPr>
        <p:txBody>
          <a:bodyPr wrap="none" lIns="0" tIns="0" rIns="0" bIns="0" rtlCol="0" anchor="t"/>
          <a:lstStyle/>
          <a:p>
            <a:pPr marL="0" indent="0" algn="l">
              <a:lnSpc>
                <a:spcPct val="150000"/>
              </a:lnSpc>
              <a:buNone/>
            </a:pPr>
            <a:r>
              <a:rPr lang="en-US" sz="1600" dirty="0">
                <a:solidFill>
                  <a:srgbClr val="2C2926"/>
                </a:solidFill>
                <a:latin typeface="Inter" pitchFamily="34" charset="0"/>
                <a:ea typeface="Inter" pitchFamily="34" charset="-122"/>
                <a:cs typeface="Inter" pitchFamily="34" charset="-120"/>
              </a:rPr>
              <a:t>L'analyse approfondie de la CDN 3.0 et du Plan National Climat du Cameroun révèle une </a:t>
            </a:r>
            <a:r>
              <a:rPr lang="en-US" sz="1600" b="1" dirty="0">
                <a:solidFill>
                  <a:srgbClr val="2C2926"/>
                </a:solidFill>
                <a:latin typeface="Inter" pitchFamily="34" charset="0"/>
                <a:ea typeface="Inter" pitchFamily="34" charset="-122"/>
                <a:cs typeface="Inter" pitchFamily="34" charset="-120"/>
              </a:rPr>
              <a:t>intégration substantielle </a:t>
            </a:r>
            <a:r>
              <a:rPr lang="en-US" sz="1600" b="1" dirty="0" err="1">
                <a:solidFill>
                  <a:srgbClr val="2C2926"/>
                </a:solidFill>
                <a:latin typeface="Inter" pitchFamily="34" charset="0"/>
                <a:ea typeface="Inter" pitchFamily="34" charset="-122"/>
                <a:cs typeface="Inter" pitchFamily="34" charset="-120"/>
              </a:rPr>
              <a:t>mais</a:t>
            </a:r>
            <a:r>
              <a:rPr lang="en-US" sz="1600" b="1" dirty="0">
                <a:solidFill>
                  <a:srgbClr val="2C2926"/>
                </a:solidFill>
                <a:latin typeface="Inter" pitchFamily="34" charset="0"/>
                <a:ea typeface="Inter" pitchFamily="34" charset="-122"/>
                <a:cs typeface="Inter" pitchFamily="34" charset="-120"/>
              </a:rPr>
              <a:t> perfectible</a:t>
            </a:r>
          </a:p>
          <a:p>
            <a:pPr marL="0" indent="0" algn="l">
              <a:lnSpc>
                <a:spcPct val="150000"/>
              </a:lnSpc>
              <a:buNone/>
            </a:pPr>
            <a:r>
              <a:rPr lang="en-US" sz="1600" dirty="0">
                <a:solidFill>
                  <a:srgbClr val="2C2926"/>
                </a:solidFill>
                <a:latin typeface="Inter" pitchFamily="34" charset="0"/>
                <a:ea typeface="Inter" pitchFamily="34" charset="-122"/>
                <a:cs typeface="Inter" pitchFamily="34" charset="-120"/>
              </a:rPr>
              <a:t> du secteur eau et assainissement dans la stratégie climatique nationale.</a:t>
            </a:r>
            <a:endParaRPr lang="en-US" sz="1600" dirty="0"/>
          </a:p>
        </p:txBody>
      </p:sp>
      <p:sp>
        <p:nvSpPr>
          <p:cNvPr id="5" name="Text 3"/>
          <p:cNvSpPr/>
          <p:nvPr/>
        </p:nvSpPr>
        <p:spPr>
          <a:xfrm>
            <a:off x="2173367" y="2187773"/>
            <a:ext cx="1322308" cy="268724"/>
          </a:xfrm>
          <a:prstGeom prst="rect">
            <a:avLst/>
          </a:prstGeom>
          <a:noFill/>
          <a:ln/>
        </p:spPr>
        <p:txBody>
          <a:bodyPr wrap="none" lIns="0" tIns="0" rIns="0" bIns="0" rtlCol="0" anchor="t"/>
          <a:lstStyle/>
          <a:p>
            <a:pPr marL="0" indent="0" algn="ctr">
              <a:lnSpc>
                <a:spcPts val="2100"/>
              </a:lnSpc>
              <a:buNone/>
            </a:pPr>
            <a:r>
              <a:rPr lang="en-US" sz="2100" dirty="0">
                <a:solidFill>
                  <a:srgbClr val="2C2926"/>
                </a:solidFill>
                <a:latin typeface="Bricolage Grotesque Semi Bold" pitchFamily="34" charset="0"/>
                <a:ea typeface="Bricolage Grotesque Semi Bold" pitchFamily="34" charset="-122"/>
                <a:cs typeface="Bricolage Grotesque Semi Bold" pitchFamily="34" charset="-120"/>
              </a:rPr>
              <a:t>300M</a:t>
            </a:r>
            <a:endParaRPr lang="en-US" sz="2100" dirty="0"/>
          </a:p>
        </p:txBody>
      </p:sp>
      <p:pic>
        <p:nvPicPr>
          <p:cNvPr id="6" name="Image 0" descr="preencoded.png"/>
          <p:cNvPicPr>
            <a:picLocks noChangeAspect="1"/>
          </p:cNvPicPr>
          <p:nvPr/>
        </p:nvPicPr>
        <p:blipFill>
          <a:blip r:embed="rId3"/>
          <a:stretch>
            <a:fillRect/>
          </a:stretch>
        </p:blipFill>
        <p:spPr>
          <a:xfrm>
            <a:off x="2028349" y="1838412"/>
            <a:ext cx="1290075" cy="1290075"/>
          </a:xfrm>
          <a:prstGeom prst="rect">
            <a:avLst/>
          </a:prstGeom>
        </p:spPr>
      </p:pic>
      <p:sp>
        <p:nvSpPr>
          <p:cNvPr id="7" name="Text 4"/>
          <p:cNvSpPr/>
          <p:nvPr/>
        </p:nvSpPr>
        <p:spPr>
          <a:xfrm>
            <a:off x="2162770" y="3262670"/>
            <a:ext cx="1343739" cy="167997"/>
          </a:xfrm>
          <a:prstGeom prst="rect">
            <a:avLst/>
          </a:prstGeom>
          <a:noFill/>
          <a:ln/>
        </p:spPr>
        <p:txBody>
          <a:bodyPr wrap="none" lIns="0" tIns="0" rIns="0" bIns="0" rtlCol="0" anchor="t"/>
          <a:lstStyle/>
          <a:p>
            <a:pPr marL="0" indent="0" algn="ctr">
              <a:lnSpc>
                <a:spcPts val="1300"/>
              </a:lnSpc>
              <a:buNone/>
            </a:pPr>
            <a:r>
              <a:rPr lang="en-US" sz="1050" dirty="0">
                <a:solidFill>
                  <a:srgbClr val="2C2926"/>
                </a:solidFill>
                <a:latin typeface="Bricolage Grotesque Semi Bold" pitchFamily="34" charset="0"/>
                <a:ea typeface="Bricolage Grotesque Semi Bold" pitchFamily="34" charset="-122"/>
                <a:cs typeface="Bricolage Grotesque Semi Bold" pitchFamily="34" charset="-120"/>
              </a:rPr>
              <a:t>Budget Dédié</a:t>
            </a:r>
            <a:endParaRPr lang="en-US" sz="1050" dirty="0"/>
          </a:p>
        </p:txBody>
      </p:sp>
      <p:sp>
        <p:nvSpPr>
          <p:cNvPr id="8" name="Text 5"/>
          <p:cNvSpPr/>
          <p:nvPr/>
        </p:nvSpPr>
        <p:spPr>
          <a:xfrm>
            <a:off x="661511" y="3495080"/>
            <a:ext cx="4346258" cy="343853"/>
          </a:xfrm>
          <a:prstGeom prst="rect">
            <a:avLst/>
          </a:prstGeom>
          <a:noFill/>
          <a:ln/>
        </p:spPr>
        <p:txBody>
          <a:bodyPr wrap="square" lIns="0" tIns="0" rIns="0" bIns="0" rtlCol="0" anchor="t"/>
          <a:lstStyle/>
          <a:p>
            <a:pPr marL="0" indent="0" algn="ctr">
              <a:lnSpc>
                <a:spcPts val="1350"/>
              </a:lnSpc>
              <a:buNone/>
            </a:pPr>
            <a:r>
              <a:rPr lang="en-US" sz="800" dirty="0">
                <a:solidFill>
                  <a:srgbClr val="2C2926"/>
                </a:solidFill>
                <a:latin typeface="Inter" pitchFamily="34" charset="0"/>
                <a:ea typeface="Inter" pitchFamily="34" charset="-122"/>
                <a:cs typeface="Inter" pitchFamily="34" charset="-120"/>
              </a:rPr>
              <a:t>Millions USD alloués spécifiquement à la gestion intégrée de l'eau et à l'assainissement résilient</a:t>
            </a:r>
            <a:endParaRPr lang="en-US" sz="800" dirty="0"/>
          </a:p>
        </p:txBody>
      </p:sp>
      <p:sp>
        <p:nvSpPr>
          <p:cNvPr id="9" name="Text 6"/>
          <p:cNvSpPr/>
          <p:nvPr/>
        </p:nvSpPr>
        <p:spPr>
          <a:xfrm>
            <a:off x="6653927" y="2187773"/>
            <a:ext cx="1322308" cy="268724"/>
          </a:xfrm>
          <a:prstGeom prst="rect">
            <a:avLst/>
          </a:prstGeom>
          <a:noFill/>
          <a:ln/>
        </p:spPr>
        <p:txBody>
          <a:bodyPr wrap="none" lIns="0" tIns="0" rIns="0" bIns="0" rtlCol="0" anchor="t"/>
          <a:lstStyle/>
          <a:p>
            <a:pPr marL="0" indent="0" algn="ctr">
              <a:lnSpc>
                <a:spcPts val="2100"/>
              </a:lnSpc>
              <a:buNone/>
            </a:pPr>
            <a:r>
              <a:rPr lang="en-US" sz="2100" dirty="0">
                <a:solidFill>
                  <a:srgbClr val="2C2926"/>
                </a:solidFill>
                <a:latin typeface="Bricolage Grotesque Semi Bold" pitchFamily="34" charset="0"/>
                <a:ea typeface="Bricolage Grotesque Semi Bold" pitchFamily="34" charset="-122"/>
                <a:cs typeface="Bricolage Grotesque Semi Bold" pitchFamily="34" charset="-120"/>
              </a:rPr>
              <a:t>2/17</a:t>
            </a:r>
            <a:endParaRPr lang="en-US" sz="2100" dirty="0"/>
          </a:p>
        </p:txBody>
      </p:sp>
      <p:pic>
        <p:nvPicPr>
          <p:cNvPr id="10" name="Image 1" descr="preencoded.png"/>
          <p:cNvPicPr>
            <a:picLocks noChangeAspect="1"/>
          </p:cNvPicPr>
          <p:nvPr/>
        </p:nvPicPr>
        <p:blipFill>
          <a:blip r:embed="rId4"/>
          <a:stretch>
            <a:fillRect/>
          </a:stretch>
        </p:blipFill>
        <p:spPr>
          <a:xfrm>
            <a:off x="6508909" y="1749266"/>
            <a:ext cx="1379221" cy="1379221"/>
          </a:xfrm>
          <a:prstGeom prst="rect">
            <a:avLst/>
          </a:prstGeom>
        </p:spPr>
      </p:pic>
      <p:sp>
        <p:nvSpPr>
          <p:cNvPr id="11" name="Text 7"/>
          <p:cNvSpPr/>
          <p:nvPr/>
        </p:nvSpPr>
        <p:spPr>
          <a:xfrm>
            <a:off x="6643330" y="3262670"/>
            <a:ext cx="1343739" cy="167997"/>
          </a:xfrm>
          <a:prstGeom prst="rect">
            <a:avLst/>
          </a:prstGeom>
          <a:noFill/>
          <a:ln/>
        </p:spPr>
        <p:txBody>
          <a:bodyPr wrap="none" lIns="0" tIns="0" rIns="0" bIns="0" rtlCol="0" anchor="t"/>
          <a:lstStyle/>
          <a:p>
            <a:pPr marL="0" indent="0" algn="ctr">
              <a:lnSpc>
                <a:spcPts val="1300"/>
              </a:lnSpc>
              <a:buNone/>
            </a:pPr>
            <a:r>
              <a:rPr lang="en-US" sz="1050" dirty="0">
                <a:solidFill>
                  <a:srgbClr val="2C2926"/>
                </a:solidFill>
                <a:latin typeface="Bricolage Grotesque Semi Bold" pitchFamily="34" charset="0"/>
                <a:ea typeface="Bricolage Grotesque Semi Bold" pitchFamily="34" charset="-122"/>
                <a:cs typeface="Bricolage Grotesque Semi Bold" pitchFamily="34" charset="-120"/>
              </a:rPr>
              <a:t>Projets Spécifiques</a:t>
            </a:r>
            <a:endParaRPr lang="en-US" sz="1050" dirty="0"/>
          </a:p>
        </p:txBody>
      </p:sp>
      <p:sp>
        <p:nvSpPr>
          <p:cNvPr id="12" name="Text 8"/>
          <p:cNvSpPr/>
          <p:nvPr/>
        </p:nvSpPr>
        <p:spPr>
          <a:xfrm>
            <a:off x="5142071" y="3495080"/>
            <a:ext cx="4346258" cy="343853"/>
          </a:xfrm>
          <a:prstGeom prst="rect">
            <a:avLst/>
          </a:prstGeom>
          <a:noFill/>
          <a:ln/>
        </p:spPr>
        <p:txBody>
          <a:bodyPr wrap="square" lIns="0" tIns="0" rIns="0" bIns="0" rtlCol="0" anchor="t"/>
          <a:lstStyle/>
          <a:p>
            <a:pPr marL="0" indent="0" algn="ctr">
              <a:lnSpc>
                <a:spcPts val="1350"/>
              </a:lnSpc>
              <a:buNone/>
            </a:pPr>
            <a:r>
              <a:rPr lang="en-US" sz="800" dirty="0">
                <a:solidFill>
                  <a:srgbClr val="2C2926"/>
                </a:solidFill>
                <a:latin typeface="Inter" pitchFamily="34" charset="0"/>
                <a:ea typeface="Inter" pitchFamily="34" charset="-122"/>
                <a:cs typeface="Inter" pitchFamily="34" charset="-120"/>
              </a:rPr>
              <a:t>Deux projets d'adaptation sur 17 consacrés explicitement au secteur eau et assainissement</a:t>
            </a:r>
            <a:endParaRPr lang="en-US" sz="800" dirty="0"/>
          </a:p>
        </p:txBody>
      </p:sp>
      <p:sp>
        <p:nvSpPr>
          <p:cNvPr id="13" name="Text 9"/>
          <p:cNvSpPr/>
          <p:nvPr/>
        </p:nvSpPr>
        <p:spPr>
          <a:xfrm>
            <a:off x="11134487" y="2187773"/>
            <a:ext cx="1322308" cy="268724"/>
          </a:xfrm>
          <a:prstGeom prst="rect">
            <a:avLst/>
          </a:prstGeom>
          <a:noFill/>
          <a:ln/>
        </p:spPr>
        <p:txBody>
          <a:bodyPr wrap="none" lIns="0" tIns="0" rIns="0" bIns="0" rtlCol="0" anchor="t"/>
          <a:lstStyle/>
          <a:p>
            <a:pPr marL="0" indent="0" algn="ctr">
              <a:lnSpc>
                <a:spcPts val="2100"/>
              </a:lnSpc>
              <a:buNone/>
            </a:pPr>
            <a:r>
              <a:rPr lang="en-US" sz="2100" dirty="0">
                <a:solidFill>
                  <a:srgbClr val="2C2926"/>
                </a:solidFill>
                <a:latin typeface="Bricolage Grotesque Semi Bold" pitchFamily="34" charset="0"/>
                <a:ea typeface="Bricolage Grotesque Semi Bold" pitchFamily="34" charset="-122"/>
                <a:cs typeface="Bricolage Grotesque Semi Bold" pitchFamily="34" charset="-120"/>
              </a:rPr>
              <a:t>100%</a:t>
            </a:r>
            <a:endParaRPr lang="en-US" sz="2100" dirty="0"/>
          </a:p>
        </p:txBody>
      </p:sp>
      <p:pic>
        <p:nvPicPr>
          <p:cNvPr id="14" name="Image 2" descr="preencoded.png"/>
          <p:cNvPicPr>
            <a:picLocks noChangeAspect="1"/>
          </p:cNvPicPr>
          <p:nvPr/>
        </p:nvPicPr>
        <p:blipFill>
          <a:blip r:embed="rId3"/>
          <a:stretch>
            <a:fillRect/>
          </a:stretch>
        </p:blipFill>
        <p:spPr>
          <a:xfrm>
            <a:off x="10989469" y="1515904"/>
            <a:ext cx="1612583" cy="1612583"/>
          </a:xfrm>
          <a:prstGeom prst="rect">
            <a:avLst/>
          </a:prstGeom>
        </p:spPr>
      </p:pic>
      <p:sp>
        <p:nvSpPr>
          <p:cNvPr id="15" name="Text 10"/>
          <p:cNvSpPr/>
          <p:nvPr/>
        </p:nvSpPr>
        <p:spPr>
          <a:xfrm>
            <a:off x="11059001" y="3262670"/>
            <a:ext cx="1473518" cy="167997"/>
          </a:xfrm>
          <a:prstGeom prst="rect">
            <a:avLst/>
          </a:prstGeom>
          <a:noFill/>
          <a:ln/>
        </p:spPr>
        <p:txBody>
          <a:bodyPr wrap="none" lIns="0" tIns="0" rIns="0" bIns="0" rtlCol="0" anchor="t"/>
          <a:lstStyle/>
          <a:p>
            <a:pPr marL="0" indent="0" algn="ctr">
              <a:lnSpc>
                <a:spcPts val="1300"/>
              </a:lnSpc>
              <a:buNone/>
            </a:pPr>
            <a:r>
              <a:rPr lang="en-US" sz="1050" dirty="0">
                <a:solidFill>
                  <a:srgbClr val="2C2926"/>
                </a:solidFill>
                <a:latin typeface="Bricolage Grotesque Semi Bold" pitchFamily="34" charset="0"/>
                <a:ea typeface="Bricolage Grotesque Semi Bold" pitchFamily="34" charset="-122"/>
                <a:cs typeface="Bricolage Grotesque Semi Bold" pitchFamily="34" charset="-120"/>
              </a:rPr>
              <a:t>Couverture Territoriale</a:t>
            </a:r>
            <a:endParaRPr lang="en-US" sz="1050" dirty="0"/>
          </a:p>
        </p:txBody>
      </p:sp>
      <p:sp>
        <p:nvSpPr>
          <p:cNvPr id="16" name="Text 11"/>
          <p:cNvSpPr/>
          <p:nvPr/>
        </p:nvSpPr>
        <p:spPr>
          <a:xfrm>
            <a:off x="9622631" y="3495080"/>
            <a:ext cx="4346258" cy="343853"/>
          </a:xfrm>
          <a:prstGeom prst="rect">
            <a:avLst/>
          </a:prstGeom>
          <a:noFill/>
          <a:ln/>
        </p:spPr>
        <p:txBody>
          <a:bodyPr wrap="square" lIns="0" tIns="0" rIns="0" bIns="0" rtlCol="0" anchor="t"/>
          <a:lstStyle/>
          <a:p>
            <a:pPr marL="0" indent="0" algn="ctr">
              <a:lnSpc>
                <a:spcPts val="1350"/>
              </a:lnSpc>
              <a:buNone/>
            </a:pPr>
            <a:r>
              <a:rPr lang="en-US" sz="800" dirty="0">
                <a:solidFill>
                  <a:srgbClr val="2C2926"/>
                </a:solidFill>
                <a:latin typeface="Inter" pitchFamily="34" charset="0"/>
                <a:ea typeface="Inter" pitchFamily="34" charset="-122"/>
                <a:cs typeface="Inter" pitchFamily="34" charset="-120"/>
              </a:rPr>
              <a:t>Toutes les zones agroécologiques du Cameroun ciblées par les interventions hydriques</a:t>
            </a:r>
            <a:endParaRPr lang="en-US" sz="800" dirty="0"/>
          </a:p>
        </p:txBody>
      </p:sp>
      <p:sp>
        <p:nvSpPr>
          <p:cNvPr id="17" name="Shape 12"/>
          <p:cNvSpPr/>
          <p:nvPr/>
        </p:nvSpPr>
        <p:spPr>
          <a:xfrm>
            <a:off x="661511" y="4013447"/>
            <a:ext cx="13307378" cy="20955"/>
          </a:xfrm>
          <a:prstGeom prst="rect">
            <a:avLst/>
          </a:prstGeom>
          <a:solidFill>
            <a:srgbClr val="2C2926">
              <a:alpha val="50000"/>
            </a:srgbClr>
          </a:solidFill>
          <a:ln/>
        </p:spPr>
        <p:txBody>
          <a:bodyPr/>
          <a:lstStyle/>
          <a:p>
            <a:endParaRPr lang="en-CM"/>
          </a:p>
        </p:txBody>
      </p:sp>
      <p:sp>
        <p:nvSpPr>
          <p:cNvPr id="18" name="Text 13"/>
          <p:cNvSpPr/>
          <p:nvPr/>
        </p:nvSpPr>
        <p:spPr>
          <a:xfrm>
            <a:off x="661511" y="4195524"/>
            <a:ext cx="1713071" cy="201454"/>
          </a:xfrm>
          <a:prstGeom prst="rect">
            <a:avLst/>
          </a:prstGeom>
          <a:noFill/>
          <a:ln/>
        </p:spPr>
        <p:txBody>
          <a:bodyPr wrap="none" lIns="0" tIns="0" rIns="0" bIns="0" rtlCol="0" anchor="t"/>
          <a:lstStyle/>
          <a:p>
            <a:pPr marL="0" indent="0" algn="l">
              <a:lnSpc>
                <a:spcPts val="1550"/>
              </a:lnSpc>
              <a:buNone/>
            </a:pPr>
            <a:r>
              <a:rPr lang="en-US" sz="1250" dirty="0">
                <a:solidFill>
                  <a:srgbClr val="2C2926"/>
                </a:solidFill>
                <a:latin typeface="Bricolage Grotesque Semi Bold" pitchFamily="34" charset="0"/>
                <a:ea typeface="Bricolage Grotesque Semi Bold" pitchFamily="34" charset="-122"/>
                <a:cs typeface="Bricolage Grotesque Semi Bold" pitchFamily="34" charset="-120"/>
              </a:rPr>
              <a:t>Points Forts Identifiés</a:t>
            </a:r>
            <a:endParaRPr lang="en-US" sz="1250" dirty="0"/>
          </a:p>
        </p:txBody>
      </p:sp>
      <p:sp>
        <p:nvSpPr>
          <p:cNvPr id="19" name="Text 14"/>
          <p:cNvSpPr/>
          <p:nvPr/>
        </p:nvSpPr>
        <p:spPr>
          <a:xfrm>
            <a:off x="661511" y="455818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Reconnaissance explicite de la vulnérabilité hydrique du pays</a:t>
            </a:r>
            <a:endParaRPr lang="en-US" sz="800" dirty="0"/>
          </a:p>
        </p:txBody>
      </p:sp>
      <p:sp>
        <p:nvSpPr>
          <p:cNvPr id="20" name="Text 15"/>
          <p:cNvSpPr/>
          <p:nvPr/>
        </p:nvSpPr>
        <p:spPr>
          <a:xfrm>
            <a:off x="661511" y="476773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Allocation budgétaire significative (300 millions USD)</a:t>
            </a:r>
            <a:endParaRPr lang="en-US" sz="800" dirty="0"/>
          </a:p>
        </p:txBody>
      </p:sp>
      <p:sp>
        <p:nvSpPr>
          <p:cNvPr id="21" name="Text 16"/>
          <p:cNvSpPr/>
          <p:nvPr/>
        </p:nvSpPr>
        <p:spPr>
          <a:xfrm>
            <a:off x="661511" y="497728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Approche intégrée liant eau, assainissement, santé et résilience</a:t>
            </a:r>
            <a:endParaRPr lang="en-US" sz="800" dirty="0"/>
          </a:p>
        </p:txBody>
      </p:sp>
      <p:sp>
        <p:nvSpPr>
          <p:cNvPr id="22" name="Text 17"/>
          <p:cNvSpPr/>
          <p:nvPr/>
        </p:nvSpPr>
        <p:spPr>
          <a:xfrm>
            <a:off x="661511" y="518683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Prise en compte de la dimension genre et inclusion</a:t>
            </a:r>
            <a:endParaRPr lang="en-US" sz="800" dirty="0"/>
          </a:p>
        </p:txBody>
      </p:sp>
      <p:sp>
        <p:nvSpPr>
          <p:cNvPr id="23" name="Text 18"/>
          <p:cNvSpPr/>
          <p:nvPr/>
        </p:nvSpPr>
        <p:spPr>
          <a:xfrm>
            <a:off x="661511" y="539638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Cadre institutionnel de coordination établi</a:t>
            </a:r>
            <a:endParaRPr lang="en-US" sz="800" dirty="0"/>
          </a:p>
        </p:txBody>
      </p:sp>
      <p:sp>
        <p:nvSpPr>
          <p:cNvPr id="24" name="Text 19"/>
          <p:cNvSpPr/>
          <p:nvPr/>
        </p:nvSpPr>
        <p:spPr>
          <a:xfrm>
            <a:off x="661511" y="5605939"/>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Synergies intersectorielles identifiées (agriculture, énergie, santé)</a:t>
            </a:r>
            <a:endParaRPr lang="en-US" sz="800" dirty="0"/>
          </a:p>
        </p:txBody>
      </p:sp>
      <p:sp>
        <p:nvSpPr>
          <p:cNvPr id="25" name="Text 20"/>
          <p:cNvSpPr/>
          <p:nvPr/>
        </p:nvSpPr>
        <p:spPr>
          <a:xfrm>
            <a:off x="661511" y="593907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C2926"/>
                </a:solidFill>
                <a:latin typeface="Bricolage Grotesque Semi Bold" pitchFamily="34" charset="0"/>
                <a:ea typeface="Bricolage Grotesque Semi Bold" pitchFamily="34" charset="-122"/>
                <a:cs typeface="Bricolage Grotesque Semi Bold" pitchFamily="34" charset="-120"/>
              </a:rPr>
              <a:t>Axes d'Amélioration</a:t>
            </a:r>
            <a:endParaRPr lang="en-US" sz="1250" dirty="0"/>
          </a:p>
        </p:txBody>
      </p:sp>
      <p:sp>
        <p:nvSpPr>
          <p:cNvPr id="26" name="Text 21"/>
          <p:cNvSpPr/>
          <p:nvPr/>
        </p:nvSpPr>
        <p:spPr>
          <a:xfrm>
            <a:off x="661511" y="6301740"/>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Préciser les objectifs quantitatifs par zone et par type d'infrastructure</a:t>
            </a:r>
            <a:endParaRPr lang="en-US" sz="800" dirty="0"/>
          </a:p>
        </p:txBody>
      </p:sp>
      <p:sp>
        <p:nvSpPr>
          <p:cNvPr id="27" name="Text 22"/>
          <p:cNvSpPr/>
          <p:nvPr/>
        </p:nvSpPr>
        <p:spPr>
          <a:xfrm>
            <a:off x="661511" y="6511290"/>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Renforcer les données de base et les systèmes de suivi</a:t>
            </a:r>
            <a:endParaRPr lang="en-US" sz="800" dirty="0"/>
          </a:p>
        </p:txBody>
      </p:sp>
      <p:sp>
        <p:nvSpPr>
          <p:cNvPr id="28" name="Text 23"/>
          <p:cNvSpPr/>
          <p:nvPr/>
        </p:nvSpPr>
        <p:spPr>
          <a:xfrm>
            <a:off x="661511" y="6720840"/>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Développer des mécanismes innovants de financement privé</a:t>
            </a:r>
            <a:endParaRPr lang="en-US" sz="800" dirty="0"/>
          </a:p>
        </p:txBody>
      </p:sp>
      <p:sp>
        <p:nvSpPr>
          <p:cNvPr id="29" name="Text 24"/>
          <p:cNvSpPr/>
          <p:nvPr/>
        </p:nvSpPr>
        <p:spPr>
          <a:xfrm>
            <a:off x="661511" y="6930390"/>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Intensifier le renforcement des capacités techniques locales</a:t>
            </a:r>
            <a:endParaRPr lang="en-US" sz="800" dirty="0"/>
          </a:p>
        </p:txBody>
      </p:sp>
      <p:sp>
        <p:nvSpPr>
          <p:cNvPr id="30" name="Text 25"/>
          <p:cNvSpPr/>
          <p:nvPr/>
        </p:nvSpPr>
        <p:spPr>
          <a:xfrm>
            <a:off x="661511" y="7139940"/>
            <a:ext cx="13307378" cy="171926"/>
          </a:xfrm>
          <a:prstGeom prst="rect">
            <a:avLst/>
          </a:prstGeom>
          <a:noFill/>
          <a:ln/>
        </p:spPr>
        <p:txBody>
          <a:bodyPr wrap="none" lIns="0" tIns="0" rIns="0" bIns="0" rtlCol="0" anchor="t"/>
          <a:lstStyle/>
          <a:p>
            <a:pPr marL="342900" indent="-342900" algn="l">
              <a:lnSpc>
                <a:spcPts val="1350"/>
              </a:lnSpc>
              <a:buSzPct val="100000"/>
              <a:buChar char="•"/>
            </a:pPr>
            <a:r>
              <a:rPr lang="en-US" sz="800" dirty="0">
                <a:solidFill>
                  <a:srgbClr val="2C2926"/>
                </a:solidFill>
                <a:latin typeface="Inter" pitchFamily="34" charset="0"/>
                <a:ea typeface="Inter" pitchFamily="34" charset="-122"/>
                <a:cs typeface="Inter" pitchFamily="34" charset="-120"/>
              </a:rPr>
              <a:t>Améliorer la coordination intersectorielle opérationnelle</a:t>
            </a:r>
            <a:endParaRPr lang="en-US" sz="800" dirty="0"/>
          </a:p>
        </p:txBody>
      </p:sp>
      <p:sp>
        <p:nvSpPr>
          <p:cNvPr id="31" name="Text 26"/>
          <p:cNvSpPr/>
          <p:nvPr/>
        </p:nvSpPr>
        <p:spPr>
          <a:xfrm>
            <a:off x="661511" y="7432715"/>
            <a:ext cx="13307378" cy="343853"/>
          </a:xfrm>
          <a:prstGeom prst="rect">
            <a:avLst/>
          </a:prstGeom>
          <a:noFill/>
          <a:ln/>
        </p:spPr>
        <p:txBody>
          <a:bodyPr wrap="square" lIns="0" tIns="0" rIns="0" bIns="0" rtlCol="0" anchor="t"/>
          <a:lstStyle/>
          <a:p>
            <a:pPr marL="0" indent="0" algn="l">
              <a:lnSpc>
                <a:spcPts val="1350"/>
              </a:lnSpc>
              <a:buNone/>
            </a:pPr>
            <a:r>
              <a:rPr lang="en-US" sz="800" b="1" dirty="0">
                <a:solidFill>
                  <a:srgbClr val="2C2926"/>
                </a:solidFill>
                <a:latin typeface="Inter" pitchFamily="34" charset="0"/>
                <a:ea typeface="Inter" pitchFamily="34" charset="-122"/>
                <a:cs typeface="Inter" pitchFamily="34" charset="-120"/>
              </a:rPr>
              <a:t>Sources vérifiables :</a:t>
            </a:r>
            <a:r>
              <a:rPr lang="en-US" sz="800" dirty="0">
                <a:solidFill>
                  <a:srgbClr val="2C2926"/>
                </a:solidFill>
                <a:latin typeface="Inter" pitchFamily="34" charset="0"/>
                <a:ea typeface="Inter" pitchFamily="34" charset="-122"/>
                <a:cs typeface="Inter" pitchFamily="34" charset="-120"/>
              </a:rPr>
              <a:t> Contribution Déterminée au niveau National Actualisée (CDN 3.0) du Cameroun, MINEPDED, 2025 ; Plan National Climat du Cameroun (PNACC), avril 2025 ; Stratégie Nationale de Développement 2020-2030 (SND30) ; Étude de vulnérabilité du Cameroun aux changements climatiques, 2021.</a:t>
            </a:r>
            <a:endParaRPr lang="en-US" sz="800" dirty="0"/>
          </a:p>
        </p:txBody>
      </p:sp>
      <p:pic>
        <p:nvPicPr>
          <p:cNvPr id="32" name="Picture 2" descr="Accueil - ONG JVE CAMEROUN">
            <a:extLst>
              <a:ext uri="{FF2B5EF4-FFF2-40B4-BE49-F238E27FC236}">
                <a16:creationId xmlns:a16="http://schemas.microsoft.com/office/drawing/2014/main" id="{F7AED37C-F692-6318-80C8-45D3E9D999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29203" y="181860"/>
            <a:ext cx="2339686" cy="849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écriture manuscrite, Police, Graphique, calligraphie&#10;&#10;Le contenu généré par l’IA peut être incorrect.">
            <a:extLst>
              <a:ext uri="{FF2B5EF4-FFF2-40B4-BE49-F238E27FC236}">
                <a16:creationId xmlns:a16="http://schemas.microsoft.com/office/drawing/2014/main" id="{A2CC69B0-D8F8-B28C-7E0F-2CD8C89F6BDE}"/>
              </a:ext>
            </a:extLst>
          </p:cNvPr>
          <p:cNvPicPr>
            <a:picLocks noChangeAspect="1"/>
          </p:cNvPicPr>
          <p:nvPr/>
        </p:nvPicPr>
        <p:blipFill>
          <a:blip r:embed="rId2"/>
          <a:stretch>
            <a:fillRect/>
          </a:stretch>
        </p:blipFill>
        <p:spPr>
          <a:xfrm>
            <a:off x="731520" y="-128016"/>
            <a:ext cx="14228064" cy="7998480"/>
          </a:xfrm>
          <a:prstGeom prst="rect">
            <a:avLst/>
          </a:prstGeom>
        </p:spPr>
      </p:pic>
    </p:spTree>
    <p:extLst>
      <p:ext uri="{BB962C8B-B14F-4D97-AF65-F5344CB8AC3E}">
        <p14:creationId xmlns:p14="http://schemas.microsoft.com/office/powerpoint/2010/main" val="2234424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2185</Words>
  <Application>Microsoft Office PowerPoint</Application>
  <PresentationFormat>Personnalisé</PresentationFormat>
  <Paragraphs>210</Paragraphs>
  <Slides>16</Slides>
  <Notes>15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Bricolage Grotesque Light</vt:lpstr>
      <vt:lpstr>Bricolage Grotesque Semi Bold</vt:lpstr>
      <vt:lpstr>Inter</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Blondel SILENOU</cp:lastModifiedBy>
  <cp:revision>2</cp:revision>
  <dcterms:created xsi:type="dcterms:W3CDTF">2025-11-14T10:06:00Z</dcterms:created>
  <dcterms:modified xsi:type="dcterms:W3CDTF">2025-11-14T10:46:24Z</dcterms:modified>
</cp:coreProperties>
</file>